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2"/>
  </p:notesMasterIdLst>
  <p:sldIdLst>
    <p:sldId id="262" r:id="rId2"/>
    <p:sldId id="261" r:id="rId3"/>
    <p:sldId id="260" r:id="rId4"/>
    <p:sldId id="259" r:id="rId5"/>
    <p:sldId id="263" r:id="rId6"/>
    <p:sldId id="257" r:id="rId7"/>
    <p:sldId id="258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16C4D-D4B6-9950-72BB-3A6EAC6909CB}" v="135" dt="2022-03-29T15:40:10.147"/>
    <p1510:client id="{459C4623-B162-7AB8-CF28-B07ACE0F8144}" v="7" dt="2022-03-28T16:07:27.152"/>
    <p1510:client id="{53FFB65C-50DC-CDB2-5DE5-694E5B0917C6}" v="291" dt="2022-03-31T13:09:45.666"/>
    <p1510:client id="{9F2EF90B-4C34-60C5-7354-2C659B5B2030}" v="4" dt="2022-03-31T18:58:46.477"/>
    <p1510:client id="{BAF47D06-2DB9-F00F-4E58-C11A5CAA3076}" v="624" dt="2022-03-28T17:19:49.056"/>
    <p1510:client id="{C1CDA569-8C95-3B71-4864-42C7D0DE8A58}" v="220" dt="2022-03-29T13:18:33.5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525252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{{type</a:t>
            </a:r>
            <a:r>
              <a:rPr lang="en-US" sz="1800" b="0" i="0" u="none" strike="noStrike" kern="1200" spc="0" baseline="0" dirty="0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=</a:t>
            </a:r>
            <a:r>
              <a:rPr lang="en-US" sz="1800" b="0" i="0" u="none" strike="noStrike" kern="1200" spc="0" baseline="0" dirty="0" err="1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line-chart</a:t>
            </a:r>
            <a:r>
              <a:rPr lang="en-US" sz="1800" b="0" i="0" baseline="0" dirty="0" err="1">
                <a:effectLst/>
              </a:rPr>
              <a:t>&amp;data</a:t>
            </a:r>
            <a:r>
              <a:rPr lang="en-US" sz="1800" b="0" i="0" baseline="0" dirty="0">
                <a:effectLst/>
              </a:rPr>
              <a:t>=</a:t>
            </a:r>
            <a:r>
              <a:rPr lang="en-US" sz="1800" b="0" i="0" baseline="0" dirty="0" err="1">
                <a:effectLst/>
              </a:rPr>
              <a:t>attribute:Contract</a:t>
            </a:r>
            <a:r>
              <a:rPr lang="en-US" sz="1800" b="0" i="0" baseline="0" dirty="0">
                <a:effectLst/>
              </a:rPr>
              <a:t> </a:t>
            </a:r>
            <a:r>
              <a:rPr lang="en-US" sz="1800" b="0" i="0" baseline="0" dirty="0" err="1">
                <a:effectLst/>
              </a:rPr>
              <a:t>Value,attribute:</a:t>
            </a:r>
            <a:r>
              <a:rPr lang="en-US" sz="1800" b="0" i="0" u="none" strike="noStrike" kern="1200" spc="0" baseline="0" dirty="0" err="1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tania</a:t>
            </a:r>
            <a:r>
              <a:rPr lang="en-US" sz="1800" b="0" i="0" u="none" strike="noStrike" kern="1200" spc="0" baseline="0" dirty="0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b="0" i="0" u="none" strike="noStrike" kern="1200" spc="0" baseline="0" dirty="0" err="1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n-US" sz="1800" b="0" i="0" baseline="0" dirty="0" err="1">
                <a:effectLst/>
              </a:rPr>
              <a:t>est,metric:</a:t>
            </a:r>
            <a:r>
              <a:rPr lang="en-US" sz="1800" b="0" i="0" u="none" strike="noStrike" kern="1200" spc="0" baseline="0" dirty="0" err="1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Metric</a:t>
            </a:r>
            <a:r>
              <a:rPr lang="en-US" sz="1800" b="0" i="0" u="none" strike="noStrike" kern="1200" spc="0" baseline="0" dirty="0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 for </a:t>
            </a:r>
            <a:r>
              <a:rPr lang="en-US" sz="1800" b="0" i="0" u="none" strike="noStrike" kern="1200" spc="0" baseline="0" dirty="0" err="1">
                <a:solidFill>
                  <a:srgbClr val="525252">
                    <a:lumMod val="65000"/>
                    <a:lumOff val="35000"/>
                  </a:srgbClr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en-US" sz="1800" b="0" i="0" baseline="0" dirty="0" err="1">
                <a:effectLst/>
              </a:rPr>
              <a:t>&amp;period</a:t>
            </a:r>
            <a:r>
              <a:rPr lang="en-US" sz="1800" b="0" i="0" baseline="0" dirty="0">
                <a:effectLst/>
              </a:rPr>
              <a:t>=360}}</a:t>
            </a:r>
            <a:endParaRPr lang="en-IL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525252">
                    <a:lumMod val="65000"/>
                    <a:lumOff val="35000"/>
                  </a:srgbClr>
                </a:solidFill>
              </a:defRPr>
            </a:pPr>
            <a:r>
              <a:rPr lang="en-US" sz="1800" b="0" i="0" baseline="0" dirty="0">
                <a:effectLst/>
              </a:rPr>
              <a:t>Contract Value/Tania Test </a:t>
            </a:r>
            <a:endParaRPr lang="en-IL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srgbClr val="525252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95-5F4A-8DAE-455AC736BF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95-5F4A-8DAE-455AC736BF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95-5F4A-8DAE-455AC736BF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8527759"/>
        <c:axId val="1044264463"/>
      </c:lineChart>
      <c:catAx>
        <c:axId val="1518527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264463"/>
        <c:crosses val="autoZero"/>
        <c:auto val="1"/>
        <c:lblAlgn val="ctr"/>
        <c:lblOffset val="100"/>
        <c:noMultiLvlLbl val="0"/>
      </c:catAx>
      <c:valAx>
        <c:axId val="1044264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527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AC3DD-454F-4268-94B5-E6EB3AA09738}" type="datetimeFigureOut">
              <a:t>1/22/25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471C7-52A3-40D9-B870-FB86487DF5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04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1138d7daa98_3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1138d7daa98_3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7a94157512_5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7a94157512_5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e4878d8a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e4878d8a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e4878d8a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e4878d8a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5653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9138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114bd57ef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114bd57ef2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4527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24380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Powered by Totango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Powered by Totango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81"/>
          <p:cNvSpPr txBox="1">
            <a:spLocks noGrp="1"/>
          </p:cNvSpPr>
          <p:nvPr>
            <p:ph type="title" idx="4294967295"/>
          </p:nvPr>
        </p:nvSpPr>
        <p:spPr>
          <a:xfrm>
            <a:off x="0" y="1349375"/>
            <a:ext cx="7816850" cy="352742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3700" dirty="0">
                <a:latin typeface="Calibri"/>
              </a:rPr>
              <a:t>{{type=text&amp;</a:t>
            </a:r>
            <a:r>
              <a:rPr lang="en-US" sz="3700" dirty="0">
                <a:latin typeface="Calibri"/>
              </a:rPr>
              <a:t>metric</a:t>
            </a:r>
            <a:r>
              <a:rPr lang="en" sz="3700" dirty="0">
                <a:latin typeface="Calibri"/>
              </a:rPr>
              <a:t>=</a:t>
            </a:r>
            <a:r>
              <a:rPr lang="en-US" sz="3700" dirty="0">
                <a:latin typeface="Calibri"/>
              </a:rPr>
              <a:t>Metric for Or</a:t>
            </a:r>
            <a:r>
              <a:rPr lang="en" sz="3700" dirty="0">
                <a:latin typeface="Calibri"/>
              </a:rPr>
              <a:t>}}</a:t>
            </a:r>
            <a:br>
              <a:rPr lang="en" sz="3700" dirty="0"/>
            </a:br>
            <a:r>
              <a:rPr lang="en" sz="3700" dirty="0"/>
              <a:t> </a:t>
            </a:r>
            <a:br>
              <a:rPr lang="en" sz="3700" dirty="0"/>
            </a:br>
            <a:r>
              <a:rPr lang="en" sz="3700" dirty="0"/>
              <a:t>Quarterly Business Review Presentation</a:t>
            </a:r>
            <a:endParaRPr lang="en-US" sz="3700" dirty="0"/>
          </a:p>
          <a:p>
            <a:r>
              <a:rPr lang="en" sz="3733" dirty="0"/>
              <a:t>TEMPLATE</a:t>
            </a:r>
            <a:endParaRPr sz="3733" dirty="0"/>
          </a:p>
        </p:txBody>
      </p:sp>
      <p:sp>
        <p:nvSpPr>
          <p:cNvPr id="452" name="Google Shape;452;p81"/>
          <p:cNvSpPr txBox="1">
            <a:spLocks noGrp="1"/>
          </p:cNvSpPr>
          <p:nvPr>
            <p:ph type="subTitle" idx="4294967295"/>
          </p:nvPr>
        </p:nvSpPr>
        <p:spPr>
          <a:xfrm>
            <a:off x="0" y="5686425"/>
            <a:ext cx="8724900" cy="558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None/>
            </a:pPr>
            <a:r>
              <a:rPr lang="en" dirty="0"/>
              <a:t> {{</a:t>
            </a:r>
            <a:r>
              <a:rPr lang="en" dirty="0">
                <a:highlight>
                  <a:srgbClr val="FFFFFF"/>
                </a:highlight>
              </a:rPr>
              <a:t>type=</a:t>
            </a:r>
            <a:r>
              <a:rPr lang="en" dirty="0" err="1">
                <a:highlight>
                  <a:srgbClr val="FFFFFF"/>
                </a:highlight>
              </a:rPr>
              <a:t>text&amp;attribute</a:t>
            </a:r>
            <a:r>
              <a:rPr lang="en" dirty="0">
                <a:highlight>
                  <a:srgbClr val="FFFFFF"/>
                </a:highlight>
              </a:rPr>
              <a:t>=</a:t>
            </a:r>
            <a:r>
              <a:rPr lang="en" dirty="0"/>
              <a:t>DATE}}</a:t>
            </a:r>
          </a:p>
          <a:p>
            <a:pPr marL="0" indent="0"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89301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85639-8C0C-B026-F777-A6793F15F0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77925"/>
            <a:ext cx="12192000" cy="2894013"/>
          </a:xfrm>
        </p:spPr>
        <p:txBody>
          <a:bodyPr/>
          <a:lstStyle/>
          <a:p>
            <a:pPr algn="ctr"/>
            <a:r>
              <a:rPr lang="en-US" sz="4900" dirty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7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82"/>
          <p:cNvSpPr txBox="1">
            <a:spLocks noGrp="1"/>
          </p:cNvSpPr>
          <p:nvPr>
            <p:ph type="body" idx="4294967295"/>
          </p:nvPr>
        </p:nvSpPr>
        <p:spPr>
          <a:xfrm>
            <a:off x="6821488" y="-6350"/>
            <a:ext cx="5370512" cy="6858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8965" indent="-422910">
              <a:lnSpc>
                <a:spcPct val="150000"/>
              </a:lnSpc>
              <a:spcBef>
                <a:spcPts val="1333"/>
              </a:spcBef>
            </a:pPr>
            <a:r>
              <a:rPr lang="en" dirty="0"/>
              <a:t>Welcome &amp; Introductions</a:t>
            </a:r>
            <a:endParaRPr lang="en-US" dirty="0"/>
          </a:p>
          <a:p>
            <a:pPr marL="608965" indent="-422910">
              <a:lnSpc>
                <a:spcPct val="150000"/>
              </a:lnSpc>
            </a:pPr>
            <a:r>
              <a:rPr lang="en" dirty="0"/>
              <a:t>Business Overview</a:t>
            </a:r>
            <a:endParaRPr dirty="0"/>
          </a:p>
          <a:p>
            <a:pPr marL="1218565" lvl="1" indent="-372110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1050" dirty="0"/>
              <a:t>What’s working well?</a:t>
            </a:r>
          </a:p>
          <a:p>
            <a:pPr marL="1218565" lvl="1" indent="-372110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1050" dirty="0"/>
              <a:t>What’s not and why?</a:t>
            </a:r>
          </a:p>
          <a:p>
            <a:pPr marL="1218565" lvl="1" indent="-372110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1050" dirty="0"/>
              <a:t>What are we planning to do to improve?</a:t>
            </a:r>
            <a:endParaRPr sz="1050" dirty="0"/>
          </a:p>
          <a:p>
            <a:pPr marL="608965" indent="-422910">
              <a:lnSpc>
                <a:spcPct val="150000"/>
              </a:lnSpc>
            </a:pPr>
            <a:r>
              <a:rPr lang="en" dirty="0"/>
              <a:t>Business Objectives</a:t>
            </a:r>
          </a:p>
          <a:p>
            <a:pPr marL="608965" indent="-422910">
              <a:lnSpc>
                <a:spcPct val="150000"/>
              </a:lnSpc>
            </a:pPr>
            <a:r>
              <a:rPr lang="en" dirty="0"/>
              <a:t>Usage &amp; Adoption</a:t>
            </a:r>
            <a:endParaRPr dirty="0"/>
          </a:p>
          <a:p>
            <a:pPr marL="608965" indent="-422910">
              <a:lnSpc>
                <a:spcPct val="150000"/>
              </a:lnSpc>
            </a:pPr>
            <a:r>
              <a:rPr lang="en" dirty="0"/>
              <a:t>Support Status</a:t>
            </a:r>
            <a:endParaRPr dirty="0"/>
          </a:p>
          <a:p>
            <a:pPr marL="608965" indent="-422910">
              <a:lnSpc>
                <a:spcPct val="150000"/>
              </a:lnSpc>
            </a:pPr>
            <a:r>
              <a:rPr lang="en" dirty="0"/>
              <a:t>Product Roadmap Updates</a:t>
            </a:r>
            <a:endParaRPr dirty="0"/>
          </a:p>
          <a:p>
            <a:pPr marL="608965" indent="-422910">
              <a:lnSpc>
                <a:spcPct val="150000"/>
              </a:lnSpc>
            </a:pPr>
            <a:r>
              <a:rPr lang="en" dirty="0"/>
              <a:t>Action Items &amp; Follow Ups</a:t>
            </a:r>
            <a:endParaRPr dirty="0"/>
          </a:p>
        </p:txBody>
      </p:sp>
      <p:sp>
        <p:nvSpPr>
          <p:cNvPr id="460" name="Google Shape;460;p82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3619500" cy="68580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4500" dirty="0"/>
              <a:t>Agenda</a:t>
            </a:r>
            <a:endParaRPr lang="en-US" sz="4500"/>
          </a:p>
        </p:txBody>
      </p:sp>
    </p:spTree>
    <p:extLst>
      <p:ext uri="{BB962C8B-B14F-4D97-AF65-F5344CB8AC3E}">
        <p14:creationId xmlns:p14="http://schemas.microsoft.com/office/powerpoint/2010/main" val="178580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83"/>
          <p:cNvSpPr txBox="1">
            <a:spLocks noGrp="1"/>
          </p:cNvSpPr>
          <p:nvPr>
            <p:ph type="title" idx="4294967295"/>
          </p:nvPr>
        </p:nvSpPr>
        <p:spPr>
          <a:xfrm>
            <a:off x="0" y="138113"/>
            <a:ext cx="9285288" cy="928687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4500" dirty="0">
                <a:ea typeface="Nanum Pen Script"/>
                <a:sym typeface="Nanum Pen Script"/>
              </a:rPr>
              <a:t>Welcome &amp; Introductions</a:t>
            </a:r>
            <a:endParaRPr lang="en-US" sz="4500" dirty="0">
              <a:ea typeface="Nanum Pen Scrip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A99C93-9316-2B4E-946E-98B5B29EE799}"/>
              </a:ext>
            </a:extLst>
          </p:cNvPr>
          <p:cNvSpPr txBox="1"/>
          <p:nvPr/>
        </p:nvSpPr>
        <p:spPr>
          <a:xfrm>
            <a:off x="852235" y="4299172"/>
            <a:ext cx="10697997" cy="24057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b="1" u="sng" dirty="0">
                <a:highlight>
                  <a:srgbClr val="FFFFFF"/>
                </a:highlight>
                <a:latin typeface="Poppins"/>
                <a:cs typeface="Poppins"/>
              </a:rPr>
              <a:t>Technical Team</a:t>
            </a:r>
          </a:p>
          <a:p>
            <a:endParaRPr lang="en-US" sz="2500" b="1" u="sng" dirty="0">
              <a:highlight>
                <a:srgbClr val="FFFFFF"/>
              </a:highlight>
              <a:latin typeface="Poppins"/>
              <a:cs typeface="Poppins"/>
            </a:endParaRPr>
          </a:p>
          <a:p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{{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type=</a:t>
            </a:r>
            <a:r>
              <a:rPr lang="en" sz="2500" dirty="0" err="1">
                <a:highlight>
                  <a:schemeClr val="lt1"/>
                </a:highlight>
                <a:latin typeface="Poppins"/>
                <a:cs typeface="Poppins"/>
              </a:rPr>
              <a:t>text&amp;attribute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=</a:t>
            </a:r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Success Manager}}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Success Manager</a:t>
            </a:r>
            <a:endParaRPr lang="en-US" sz="2500">
              <a:cs typeface="Arial"/>
            </a:endParaRPr>
          </a:p>
          <a:p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{{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type=</a:t>
            </a:r>
            <a:r>
              <a:rPr lang="en" sz="2500" dirty="0" err="1">
                <a:highlight>
                  <a:schemeClr val="lt1"/>
                </a:highlight>
                <a:latin typeface="Poppins"/>
                <a:cs typeface="Poppins"/>
              </a:rPr>
              <a:t>text&amp;attribute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=Team Lead</a:t>
            </a:r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Team Lead</a:t>
            </a:r>
            <a:endParaRPr lang="en-US" sz="2500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  <a:p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{{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type=</a:t>
            </a:r>
            <a:r>
              <a:rPr lang="en" sz="2500" dirty="0" err="1">
                <a:highlight>
                  <a:schemeClr val="lt1"/>
                </a:highlight>
                <a:latin typeface="Poppins"/>
                <a:cs typeface="Poppins"/>
              </a:rPr>
              <a:t>text&amp;attribute</a:t>
            </a:r>
            <a:r>
              <a:rPr lang="en" sz="2500" dirty="0">
                <a:highlight>
                  <a:schemeClr val="lt1"/>
                </a:highlight>
                <a:latin typeface="Poppins"/>
                <a:cs typeface="Poppins"/>
              </a:rPr>
              <a:t>=Bug Creator</a:t>
            </a:r>
            <a:r>
              <a:rPr lang="en-US" sz="2500" dirty="0">
                <a:highlight>
                  <a:schemeClr val="lt1"/>
                </a:highlight>
                <a:latin typeface="Poppins"/>
                <a:cs typeface="Poppins"/>
              </a:rPr>
              <a:t>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Bug Creator</a:t>
            </a:r>
            <a:endParaRPr lang="en-US" sz="2500" b="1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  <a:p>
            <a:endParaRPr lang="en-IL" sz="2533" dirty="0">
              <a:latin typeface="Poppins"/>
              <a:cs typeface="Poppin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9F89CE-BBDD-01A0-6BB3-88DEBBD19DF5}"/>
              </a:ext>
            </a:extLst>
          </p:cNvPr>
          <p:cNvSpPr txBox="1"/>
          <p:nvPr/>
        </p:nvSpPr>
        <p:spPr>
          <a:xfrm>
            <a:off x="886692" y="1565564"/>
            <a:ext cx="10640289" cy="20159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u="sng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Account Team</a:t>
            </a:r>
          </a:p>
          <a:p>
            <a:endParaRPr lang="en-US" sz="2500" b="1" u="sng" dirty="0">
              <a:highlight>
                <a:srgbClr val="FFFFFF"/>
              </a:highlight>
              <a:latin typeface="Poppins"/>
              <a:ea typeface="+mn-lt"/>
              <a:cs typeface="Poppins"/>
            </a:endParaRPr>
          </a:p>
          <a:p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{{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type=</a:t>
            </a:r>
            <a:r>
              <a:rPr lang="en" sz="2500" dirty="0" err="1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=</a:t>
            </a:r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Success Manager}}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Success Manager</a:t>
            </a:r>
            <a:endParaRPr lang="en-US" sz="2500">
              <a:latin typeface="Poppins"/>
              <a:ea typeface="+mn-lt"/>
              <a:cs typeface="Poppins"/>
            </a:endParaRPr>
          </a:p>
          <a:p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{{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type=</a:t>
            </a:r>
            <a:r>
              <a:rPr lang="en" sz="2500" dirty="0" err="1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=Team Lead</a:t>
            </a:r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Team Lead</a:t>
            </a:r>
            <a:endParaRPr lang="en-US" sz="2500" dirty="0">
              <a:latin typeface="Poppins"/>
              <a:ea typeface="+mn-lt"/>
              <a:cs typeface="Poppins"/>
            </a:endParaRPr>
          </a:p>
          <a:p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{{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type=</a:t>
            </a:r>
            <a:r>
              <a:rPr lang="en" sz="2500" dirty="0" err="1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=Bug Creator</a:t>
            </a:r>
            <a:r>
              <a:rPr lang="en-US" sz="2500" dirty="0"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Bug Creator</a:t>
            </a:r>
            <a:endParaRPr lang="en-US" sz="2500" dirty="0" err="1">
              <a:latin typeface="Poppins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265400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84DF67-14F8-2B42-9923-98B5337794B8}"/>
              </a:ext>
            </a:extLst>
          </p:cNvPr>
          <p:cNvSpPr txBox="1"/>
          <p:nvPr/>
        </p:nvSpPr>
        <p:spPr>
          <a:xfrm>
            <a:off x="984794" y="1631692"/>
            <a:ext cx="9997685" cy="41149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b="1" u="sng" dirty="0">
                <a:highlight>
                  <a:srgbClr val="FFFFFF"/>
                </a:highlight>
                <a:ea typeface="+mn-lt"/>
                <a:cs typeface="+mn-lt"/>
              </a:rPr>
              <a:t>Key Data Points</a:t>
            </a:r>
            <a:endParaRPr lang="en-US" dirty="0"/>
          </a:p>
          <a:p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{{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type=</a:t>
            </a:r>
            <a:r>
              <a:rPr lang="en" sz="2500" dirty="0" err="1">
                <a:highlight>
                  <a:srgbClr val="FFFFFF"/>
                </a:highlight>
                <a:ea typeface="+mn-lt"/>
                <a:cs typeface="+mn-lt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=</a:t>
            </a:r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Health}}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ea typeface="+mn-lt"/>
                <a:cs typeface="+mn-lt"/>
              </a:rPr>
              <a:t>-  Health Status</a:t>
            </a:r>
            <a:endParaRPr lang="en-US" sz="2500" dirty="0">
              <a:highlight>
                <a:srgbClr val="FFFFFF"/>
              </a:highlight>
              <a:ea typeface="+mn-lt"/>
              <a:cs typeface="+mn-lt"/>
            </a:endParaRPr>
          </a:p>
          <a:p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{{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type=</a:t>
            </a:r>
            <a:r>
              <a:rPr lang="en" sz="2500" dirty="0" err="1">
                <a:highlight>
                  <a:srgbClr val="FFFFFF"/>
                </a:highlight>
                <a:ea typeface="+mn-lt"/>
                <a:cs typeface="+mn-lt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=tania test</a:t>
            </a:r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ea typeface="+mn-lt"/>
                <a:cs typeface="+mn-lt"/>
              </a:rPr>
              <a:t>-  Test Item 2</a:t>
            </a:r>
            <a:endParaRPr lang="en-US" sz="2500" dirty="0">
              <a:highlight>
                <a:srgbClr val="FFFFFF"/>
              </a:highlight>
              <a:ea typeface="+mn-lt"/>
              <a:cs typeface="+mn-lt"/>
            </a:endParaRPr>
          </a:p>
          <a:p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{{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type=</a:t>
            </a:r>
            <a:r>
              <a:rPr lang="en" sz="2500" dirty="0" err="1">
                <a:highlight>
                  <a:srgbClr val="FFFFFF"/>
                </a:highlight>
                <a:ea typeface="+mn-lt"/>
                <a:cs typeface="+mn-lt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=Renewal Status</a:t>
            </a:r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}} </a:t>
            </a:r>
            <a:r>
              <a:rPr lang="en-US" sz="2500" dirty="0">
                <a:solidFill>
                  <a:srgbClr val="222222"/>
                </a:solidFill>
                <a:highlight>
                  <a:srgbClr val="FFFFFF"/>
                </a:highlight>
                <a:ea typeface="+mn-lt"/>
                <a:cs typeface="+mn-lt"/>
              </a:rPr>
              <a:t>– Renewal Status</a:t>
            </a:r>
            <a:endParaRPr lang="en-US" sz="2500" dirty="0">
              <a:highlight>
                <a:srgbClr val="FFFFFF"/>
              </a:highlight>
              <a:ea typeface="+mn-lt"/>
              <a:cs typeface="+mn-lt"/>
            </a:endParaRPr>
          </a:p>
          <a:p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{{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type=</a:t>
            </a:r>
            <a:r>
              <a:rPr lang="en" sz="2500" dirty="0" err="1">
                <a:highlight>
                  <a:srgbClr val="FFFFFF"/>
                </a:highlight>
                <a:ea typeface="+mn-lt"/>
                <a:cs typeface="+mn-lt"/>
              </a:rPr>
              <a:t>text&amp;attribute</a:t>
            </a:r>
            <a:r>
              <a:rPr lang="en" sz="2500" dirty="0">
                <a:highlight>
                  <a:srgbClr val="FFFFFF"/>
                </a:highlight>
                <a:ea typeface="+mn-lt"/>
                <a:cs typeface="+mn-lt"/>
              </a:rPr>
              <a:t>=Contract Value</a:t>
            </a:r>
            <a:r>
              <a:rPr lang="en-US" sz="2500" dirty="0">
                <a:highlight>
                  <a:srgbClr val="FFFFFF"/>
                </a:highlight>
                <a:ea typeface="+mn-lt"/>
                <a:cs typeface="+mn-lt"/>
              </a:rPr>
              <a:t>}} – Contract Value</a:t>
            </a:r>
          </a:p>
          <a:p>
            <a:endParaRPr lang="en-US" sz="2500" dirty="0">
              <a:solidFill>
                <a:srgbClr val="222222"/>
              </a:solidFill>
              <a:highlight>
                <a:srgbClr val="FFFFFF"/>
              </a:highlight>
              <a:latin typeface="Arial"/>
              <a:ea typeface="Poppins"/>
              <a:cs typeface="Arial"/>
            </a:endParaRPr>
          </a:p>
          <a:p>
            <a:endParaRPr lang="en-US" sz="2500" b="1" dirty="0">
              <a:solidFill>
                <a:srgbClr val="222222"/>
              </a:solidFill>
              <a:highlight>
                <a:srgbClr val="FFFFFF"/>
              </a:highlight>
              <a:latin typeface="Arial"/>
              <a:ea typeface="Poppins"/>
              <a:cs typeface="Arial"/>
            </a:endParaRPr>
          </a:p>
          <a:p>
            <a:endParaRPr lang="en-US" sz="2500" b="1" dirty="0">
              <a:solidFill>
                <a:srgbClr val="222222"/>
              </a:solidFill>
              <a:highlight>
                <a:srgbClr val="FFFFFF"/>
              </a:highlight>
              <a:latin typeface="Arial"/>
              <a:ea typeface="Poppins"/>
              <a:cs typeface="Arial"/>
            </a:endParaRPr>
          </a:p>
          <a:p>
            <a:pPr marL="160655" marR="253365">
              <a:lnSpc>
                <a:spcPct val="126668"/>
              </a:lnSpc>
              <a:buSzPts val="1698"/>
            </a:pPr>
            <a:endParaRPr lang="en-US" sz="2500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  <a:p>
            <a:pPr marL="160655" marR="253365">
              <a:lnSpc>
                <a:spcPct val="126668"/>
              </a:lnSpc>
              <a:buSzPts val="1698"/>
            </a:pPr>
            <a:endParaRPr lang="en-US" sz="2500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A99C93-9316-2B4E-946E-98B5B29EE799}"/>
              </a:ext>
            </a:extLst>
          </p:cNvPr>
          <p:cNvSpPr txBox="1"/>
          <p:nvPr/>
        </p:nvSpPr>
        <p:spPr>
          <a:xfrm>
            <a:off x="985849" y="3859584"/>
            <a:ext cx="11003034" cy="24107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b="1" u="sng" dirty="0">
                <a:solidFill>
                  <a:schemeClr val="bg2"/>
                </a:solidFill>
                <a:highlight>
                  <a:srgbClr val="FFFFFF"/>
                </a:highlight>
                <a:cs typeface="Arial"/>
              </a:rPr>
              <a:t>Key Dates</a:t>
            </a:r>
          </a:p>
          <a:p>
            <a:r>
              <a:rPr lang="en-US" sz="2500" dirty="0">
                <a:highlight>
                  <a:schemeClr val="lt1"/>
                </a:highlight>
              </a:rPr>
              <a:t>{{</a:t>
            </a:r>
            <a:r>
              <a:rPr lang="en" sz="2500" dirty="0">
                <a:highlight>
                  <a:schemeClr val="lt1"/>
                </a:highlight>
              </a:rPr>
              <a:t>type=</a:t>
            </a:r>
            <a:r>
              <a:rPr lang="en" sz="2500" dirty="0" err="1">
                <a:highlight>
                  <a:schemeClr val="lt1"/>
                </a:highlight>
              </a:rPr>
              <a:t>text&amp;attribute</a:t>
            </a:r>
            <a:r>
              <a:rPr lang="en" sz="2500" dirty="0">
                <a:highlight>
                  <a:schemeClr val="lt1"/>
                </a:highlight>
              </a:rPr>
              <a:t>=</a:t>
            </a:r>
            <a:r>
              <a:rPr lang="en-US" sz="2500" dirty="0" err="1">
                <a:highlight>
                  <a:schemeClr val="lt1"/>
                </a:highlight>
              </a:rPr>
              <a:t>SuccessPlan</a:t>
            </a:r>
            <a:r>
              <a:rPr lang="en-US" sz="2500" dirty="0">
                <a:highlight>
                  <a:schemeClr val="lt1"/>
                </a:highlight>
              </a:rPr>
              <a:t> Due Date}}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</a:t>
            </a:r>
            <a:r>
              <a:rPr lang="en-US" sz="2500" dirty="0" err="1">
                <a:highlight>
                  <a:schemeClr val="lt1"/>
                </a:highlight>
              </a:rPr>
              <a:t>SuccessPlan</a:t>
            </a:r>
            <a:r>
              <a:rPr lang="en-US" sz="2500" dirty="0">
                <a:highlight>
                  <a:schemeClr val="lt1"/>
                </a:highlight>
              </a:rPr>
              <a:t> Due Date</a:t>
            </a:r>
            <a:endParaRPr lang="en-US" sz="2500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  <a:p>
            <a:r>
              <a:rPr lang="en-US" sz="2500" dirty="0">
                <a:highlight>
                  <a:schemeClr val="lt1"/>
                </a:highlight>
              </a:rPr>
              <a:t>{{</a:t>
            </a:r>
            <a:r>
              <a:rPr lang="en" sz="2500" dirty="0">
                <a:highlight>
                  <a:schemeClr val="lt1"/>
                </a:highlight>
              </a:rPr>
              <a:t>type=</a:t>
            </a:r>
            <a:r>
              <a:rPr lang="en" sz="2500" dirty="0" err="1">
                <a:highlight>
                  <a:schemeClr val="lt1"/>
                </a:highlight>
              </a:rPr>
              <a:t>text&amp;attribute</a:t>
            </a:r>
            <a:r>
              <a:rPr lang="en" sz="2500" dirty="0">
                <a:highlight>
                  <a:schemeClr val="lt1"/>
                </a:highlight>
              </a:rPr>
              <a:t>=</a:t>
            </a:r>
            <a:r>
              <a:rPr lang="en-US" sz="2500" dirty="0" err="1">
                <a:highlight>
                  <a:schemeClr val="lt1"/>
                </a:highlight>
              </a:rPr>
              <a:t>vered</a:t>
            </a:r>
            <a:r>
              <a:rPr lang="en-US" sz="2500" dirty="0">
                <a:highlight>
                  <a:schemeClr val="lt1"/>
                </a:highlight>
              </a:rPr>
              <a:t> date </a:t>
            </a:r>
            <a:r>
              <a:rPr lang="en-US" sz="2500" dirty="0" err="1">
                <a:highlight>
                  <a:schemeClr val="lt1"/>
                </a:highlight>
              </a:rPr>
              <a:t>att</a:t>
            </a:r>
            <a:r>
              <a:rPr lang="en-US" sz="2500" dirty="0">
                <a:highlight>
                  <a:schemeClr val="lt1"/>
                </a:highlight>
              </a:rPr>
              <a:t>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</a:t>
            </a:r>
            <a:r>
              <a:rPr lang="en-US" sz="2500" dirty="0">
                <a:highlight>
                  <a:schemeClr val="lt1"/>
                </a:highlight>
              </a:rPr>
              <a:t>Test Item 3</a:t>
            </a:r>
            <a:endParaRPr lang="en-US" sz="2500" dirty="0">
              <a:highlight>
                <a:srgbClr val="FFFFFF"/>
              </a:highlight>
              <a:cs typeface="Arial"/>
            </a:endParaRPr>
          </a:p>
          <a:p>
            <a:r>
              <a:rPr lang="en-US" sz="2500" dirty="0">
                <a:highlight>
                  <a:schemeClr val="lt1"/>
                </a:highlight>
              </a:rPr>
              <a:t>{{</a:t>
            </a:r>
            <a:r>
              <a:rPr lang="en" sz="2500" dirty="0">
                <a:highlight>
                  <a:schemeClr val="lt1"/>
                </a:highlight>
              </a:rPr>
              <a:t>type=</a:t>
            </a:r>
            <a:r>
              <a:rPr lang="en" sz="2500" dirty="0" err="1">
                <a:highlight>
                  <a:schemeClr val="lt1"/>
                </a:highlight>
              </a:rPr>
              <a:t>text&amp;attribute</a:t>
            </a:r>
            <a:r>
              <a:rPr lang="en" sz="2500" dirty="0">
                <a:highlight>
                  <a:schemeClr val="lt1"/>
                </a:highlight>
              </a:rPr>
              <a:t>=</a:t>
            </a:r>
            <a:r>
              <a:rPr lang="en-US" sz="2500" dirty="0" err="1">
                <a:highlight>
                  <a:schemeClr val="lt1"/>
                </a:highlight>
              </a:rPr>
              <a:t>vered</a:t>
            </a:r>
            <a:r>
              <a:rPr lang="en-US" sz="2500" dirty="0">
                <a:highlight>
                  <a:schemeClr val="lt1"/>
                </a:highlight>
              </a:rPr>
              <a:t> num </a:t>
            </a:r>
            <a:r>
              <a:rPr lang="en-US" sz="2500" dirty="0" err="1">
                <a:highlight>
                  <a:schemeClr val="lt1"/>
                </a:highlight>
              </a:rPr>
              <a:t>att</a:t>
            </a:r>
            <a:r>
              <a:rPr lang="en-US" sz="2500" dirty="0">
                <a:highlight>
                  <a:schemeClr val="lt1"/>
                </a:highlight>
              </a:rPr>
              <a:t>}} </a:t>
            </a:r>
            <a:r>
              <a:rPr lang="en-US" sz="2500" dirty="0">
                <a:solidFill>
                  <a:srgbClr val="222222"/>
                </a:solidFill>
                <a:highlight>
                  <a:schemeClr val="lt1"/>
                </a:highlight>
                <a:latin typeface="Poppins"/>
                <a:ea typeface="Poppins"/>
                <a:cs typeface="Poppins"/>
                <a:sym typeface="Poppins"/>
              </a:rPr>
              <a:t>-  </a:t>
            </a:r>
            <a:r>
              <a:rPr lang="en-US" sz="2500" dirty="0">
                <a:highlight>
                  <a:schemeClr val="lt1"/>
                </a:highlight>
              </a:rPr>
              <a:t>Test Item 4</a:t>
            </a:r>
            <a:endParaRPr lang="en-US" sz="2500" dirty="0">
              <a:solidFill>
                <a:srgbClr val="525252"/>
              </a:solidFill>
              <a:highlight>
                <a:srgbClr val="FFFFFF"/>
              </a:highlight>
              <a:latin typeface="Arial"/>
              <a:ea typeface="Poppins"/>
              <a:cs typeface="Arial"/>
            </a:endParaRPr>
          </a:p>
          <a:p>
            <a:pPr marL="456565" indent="-456565">
              <a:buFont typeface="Arial"/>
              <a:buAutoNum type="arabicPeriod"/>
            </a:pPr>
            <a:endParaRPr lang="en-US" sz="2533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  <a:p>
            <a:pPr marL="456565" indent="-456565">
              <a:buFont typeface="Arial"/>
              <a:buAutoNum type="arabicPeriod"/>
            </a:pPr>
            <a:endParaRPr lang="en-US" sz="2533" dirty="0">
              <a:solidFill>
                <a:srgbClr val="222222"/>
              </a:solidFill>
              <a:highlight>
                <a:srgbClr val="FFFFFF"/>
              </a:highlight>
              <a:latin typeface="Poppins"/>
              <a:ea typeface="Poppins"/>
              <a:cs typeface="Poppins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B89FD4FD-8817-0E6A-1D5D-95863022D3CF}"/>
              </a:ext>
            </a:extLst>
          </p:cNvPr>
          <p:cNvSpPr txBox="1"/>
          <p:nvPr/>
        </p:nvSpPr>
        <p:spPr>
          <a:xfrm>
            <a:off x="1401462" y="5893385"/>
            <a:ext cx="9909497" cy="4821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500" b="1" dirty="0">
              <a:highlight>
                <a:srgbClr val="FFFFFF"/>
              </a:highlight>
              <a:latin typeface="Poppins"/>
              <a:cs typeface="Poppins"/>
            </a:endParaRPr>
          </a:p>
        </p:txBody>
      </p:sp>
      <p:sp>
        <p:nvSpPr>
          <p:cNvPr id="7" name="Google Shape;465;p83">
            <a:extLst>
              <a:ext uri="{FF2B5EF4-FFF2-40B4-BE49-F238E27FC236}">
                <a16:creationId xmlns:a16="http://schemas.microsoft.com/office/drawing/2014/main" id="{578CB332-47FF-4E86-1D5A-2EF80706225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38113"/>
            <a:ext cx="9285288" cy="928687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r>
              <a:rPr lang="en" sz="4500" dirty="0">
                <a:ea typeface="Nanum Pen Script"/>
                <a:sym typeface="Nanum Pen Script"/>
              </a:rPr>
              <a:t>Business Overview</a:t>
            </a:r>
            <a:endParaRPr lang="en-US" sz="4500" dirty="0">
              <a:ea typeface="Nanum Pen Script"/>
            </a:endParaRPr>
          </a:p>
        </p:txBody>
      </p:sp>
    </p:spTree>
    <p:extLst>
      <p:ext uri="{BB962C8B-B14F-4D97-AF65-F5344CB8AC3E}">
        <p14:creationId xmlns:p14="http://schemas.microsoft.com/office/powerpoint/2010/main" val="89110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 idx="4294967295"/>
          </p:nvPr>
        </p:nvSpPr>
        <p:spPr>
          <a:xfrm>
            <a:off x="0" y="103188"/>
            <a:ext cx="10223500" cy="60801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r>
              <a:rPr lang="en" sz="4500" dirty="0"/>
              <a:t>Business Objectives</a:t>
            </a:r>
            <a:endParaRPr lang="en-US" sz="4500" dirty="0"/>
          </a:p>
        </p:txBody>
      </p:sp>
      <p:graphicFrame>
        <p:nvGraphicFramePr>
          <p:cNvPr id="13" name="{{field-key=objective}}">
            <a:extLst>
              <a:ext uri="{FF2B5EF4-FFF2-40B4-BE49-F238E27FC236}">
                <a16:creationId xmlns:a16="http://schemas.microsoft.com/office/drawing/2014/main" id="{4D756557-B8AF-E840-BA62-6C2EFF5D88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0603626"/>
              </p:ext>
            </p:extLst>
          </p:nvPr>
        </p:nvGraphicFramePr>
        <p:xfrm>
          <a:off x="433753" y="1477107"/>
          <a:ext cx="11178040" cy="1564360"/>
        </p:xfrm>
        <a:graphic>
          <a:graphicData uri="http://schemas.openxmlformats.org/drawingml/2006/table">
            <a:tbl>
              <a:tblPr/>
              <a:tblGrid>
                <a:gridCol w="1735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2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7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703">
                  <a:extLst>
                    <a:ext uri="{9D8B030D-6E8A-4147-A177-3AD203B41FA5}">
                      <a16:colId xmlns:a16="http://schemas.microsoft.com/office/drawing/2014/main" val="3592882833"/>
                    </a:ext>
                  </a:extLst>
                </a:gridCol>
                <a:gridCol w="1450245">
                  <a:extLst>
                    <a:ext uri="{9D8B030D-6E8A-4147-A177-3AD203B41FA5}">
                      <a16:colId xmlns:a16="http://schemas.microsoft.com/office/drawing/2014/main" val="981277477"/>
                    </a:ext>
                  </a:extLst>
                </a:gridCol>
              </a:tblGrid>
              <a:tr h="243840">
                <a:tc gridSpan="4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600" dirty="0"/>
                        <a:t>{{</a:t>
                      </a:r>
                      <a:r>
                        <a:rPr lang="en-US" sz="1600" dirty="0"/>
                        <a:t>type=</a:t>
                      </a:r>
                      <a:r>
                        <a:rPr lang="en-US" sz="1600" dirty="0" err="1"/>
                        <a:t>table&amp;entity</a:t>
                      </a:r>
                      <a:r>
                        <a:rPr lang="en-US" sz="1600" dirty="0"/>
                        <a:t>=</a:t>
                      </a:r>
                      <a:r>
                        <a:rPr sz="1600" dirty="0"/>
                        <a:t>objective}}</a:t>
                      </a:r>
                    </a:p>
                  </a:txBody>
                  <a:tcPr marL="0" marR="0" marT="0" marB="0" horzOverflow="overflow">
                    <a:lnL/>
                    <a:lnR>
                      <a:noFill/>
                    </a:lnR>
                    <a:lnT/>
                    <a:solidFill>
                      <a:srgbClr val="000000">
                        <a:alpha val="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  <a:defRPr sz="1800"/>
                      </a:pPr>
                      <a:endParaRPr sz="1600" dirty="0"/>
                    </a:p>
                  </a:txBody>
                  <a:tcPr marL="0" marR="0" marT="0" marB="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  <a:defRPr sz="1800"/>
                      </a:pPr>
                      <a:endParaRPr sz="1600" dirty="0"/>
                    </a:p>
                  </a:txBody>
                  <a:tcPr marL="0" marR="0" marT="0" marB="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solidFill>
                      <a:srgbClr val="000000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sz="1600" dirty="0">
                          <a:solidFill>
                            <a:schemeClr val="bg1"/>
                          </a:solidFill>
                        </a:rPr>
                        <a:t>
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Title</a:t>
                      </a: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lang="en-IL" sz="1600" dirty="0">
                          <a:solidFill>
                            <a:schemeClr val="bg1"/>
                          </a:solidFill>
                        </a:rPr>
                        <a:t>
</a:t>
                      </a:r>
                      <a:r>
                        <a:rPr sz="1600" dirty="0">
                          <a:solidFill>
                            <a:schemeClr val="bg1"/>
                          </a:solidFill>
                        </a:rPr>
                        <a:t>Descriptio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n</a:t>
                      </a:r>
                      <a:endParaRPr sz="16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sz="1600" dirty="0">
                          <a:solidFill>
                            <a:schemeClr val="bg1"/>
                          </a:solidFill>
                        </a:rPr>
                        <a:t>
Created B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y</a:t>
                      </a:r>
                      <a:endParaRPr sz="16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buNone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Updated By</a:t>
                      </a:r>
                      <a:endParaRPr sz="16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Created At</a:t>
                      </a:r>
                      <a:endParaRPr sz="16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Updated At</a:t>
                      </a:r>
                      <a:endParaRPr sz="16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000">
                <a:tc>
                  <a:txBody>
                    <a:bodyPr/>
                    <a:lstStyle/>
                    <a:p>
                      <a:pPr lvl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chemeClr val="bg2"/>
                          </a:solidFill>
                          <a:latin typeface="Arial"/>
                        </a:rPr>
                        <a:t>{{title}}</a:t>
                      </a:r>
                      <a:endParaRPr lang="en-US" sz="1600" b="0" i="0" u="none" strike="noStrike" noProof="0" dirty="0">
                        <a:latin typeface="Arial"/>
                      </a:endParaRPr>
                    </a:p>
                    <a:p>
                      <a:pPr marR="0" lvl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  <a:defRPr sz="1800"/>
                      </a:pPr>
                      <a:endParaRPr lang="en-US"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{{description}}</a:t>
                      </a:r>
                      <a:endParaRPr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{{</a:t>
                      </a:r>
                      <a:r>
                        <a:rPr lang="en-US" sz="1600" dirty="0" err="1">
                          <a:solidFill>
                            <a:schemeClr val="bg2"/>
                          </a:solidFill>
                        </a:rPr>
                        <a:t>created_by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}}</a:t>
                      </a:r>
                      <a:endParaRPr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{{</a:t>
                      </a:r>
                      <a:r>
                        <a:rPr lang="en-US" sz="1600" dirty="0" err="1">
                          <a:solidFill>
                            <a:schemeClr val="bg2"/>
                          </a:solidFill>
                        </a:rPr>
                        <a:t>updated_by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}}</a:t>
                      </a:r>
                      <a:endParaRPr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{{</a:t>
                      </a:r>
                      <a:r>
                        <a:rPr lang="en-US" sz="1600" dirty="0" err="1">
                          <a:solidFill>
                            <a:schemeClr val="bg2"/>
                          </a:solidFill>
                        </a:rPr>
                        <a:t>created_at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}}</a:t>
                      </a:r>
                      <a:endParaRPr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{{</a:t>
                      </a:r>
                      <a:r>
                        <a:rPr lang="en-US" sz="1600" dirty="0" err="1">
                          <a:solidFill>
                            <a:schemeClr val="bg2"/>
                          </a:solidFill>
                        </a:rPr>
                        <a:t>updated_at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}}</a:t>
                      </a:r>
                      <a:endParaRPr sz="1600" dirty="0">
                        <a:solidFill>
                          <a:schemeClr val="bg2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504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4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87"/>
          <p:cNvSpPr txBox="1">
            <a:spLocks noGrp="1"/>
          </p:cNvSpPr>
          <p:nvPr>
            <p:ph type="title" idx="4294967295"/>
          </p:nvPr>
        </p:nvSpPr>
        <p:spPr>
          <a:xfrm>
            <a:off x="0" y="336550"/>
            <a:ext cx="10225088" cy="606425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endParaRPr sz="6667" dirty="0">
              <a:latin typeface="Nanum Pen Script"/>
              <a:ea typeface="Nanum Pen Script"/>
              <a:cs typeface="Nanum Pen Script"/>
              <a:sym typeface="Nanum Pen Script"/>
            </a:endParaRPr>
          </a:p>
          <a:p>
            <a:pPr algn="l">
              <a:lnSpc>
                <a:spcPct val="150000"/>
              </a:lnSpc>
            </a:pPr>
            <a:r>
              <a:rPr lang="en" sz="4500" dirty="0"/>
              <a:t>Usage &amp; Adoption</a:t>
            </a:r>
            <a:endParaRPr sz="4500">
              <a:solidFill>
                <a:schemeClr val="dk1"/>
              </a:solidFill>
            </a:endParaRPr>
          </a:p>
          <a:p>
            <a:pPr algn="l">
              <a:spcBef>
                <a:spcPts val="2133"/>
              </a:spcBef>
            </a:pPr>
            <a:endParaRPr sz="6667" dirty="0">
              <a:latin typeface="Nanum Pen Script"/>
              <a:ea typeface="Nanum Pen Script"/>
              <a:cs typeface="Nanum Pen Script"/>
              <a:sym typeface="Nanum Pen Script"/>
            </a:endParaRPr>
          </a:p>
        </p:txBody>
      </p:sp>
      <p:sp>
        <p:nvSpPr>
          <p:cNvPr id="511" name="Google Shape;511;p87"/>
          <p:cNvSpPr txBox="1"/>
          <p:nvPr/>
        </p:nvSpPr>
        <p:spPr>
          <a:xfrm>
            <a:off x="7691300" y="715234"/>
            <a:ext cx="4051200" cy="240061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000" b="1" u="sng" dirty="0">
                <a:ea typeface="+mn-lt"/>
                <a:cs typeface="+mn-lt"/>
              </a:rPr>
              <a:t>Weekly/Monthly</a:t>
            </a:r>
            <a:r>
              <a:rPr lang="en" sz="2000" b="1" u="sng" dirty="0">
                <a:ea typeface="+mn-lt"/>
                <a:cs typeface="+mn-lt"/>
                <a:sym typeface="Poppins"/>
              </a:rPr>
              <a:t> Average Usage </a:t>
            </a:r>
            <a:endParaRPr lang="en-US" dirty="0"/>
          </a:p>
          <a:p>
            <a:pPr algn="ctr"/>
            <a:endParaRPr lang="en" sz="2000" b="1" u="sng" dirty="0">
              <a:ea typeface="+mn-lt"/>
              <a:cs typeface="+mn-lt"/>
              <a:sym typeface="Poppins"/>
            </a:endParaRPr>
          </a:p>
          <a:p>
            <a:pPr marL="285750" indent="-285750" algn="ctr">
              <a:buFont typeface="Arial"/>
              <a:buChar char="•"/>
            </a:pPr>
            <a:r>
              <a:rPr lang="en" sz="2000" dirty="0">
                <a:ea typeface="+mn-lt"/>
                <a:cs typeface="+mn-lt"/>
                <a:sym typeface="Poppins"/>
              </a:rPr>
              <a:t>Start of Period: 79%</a:t>
            </a:r>
            <a:endParaRPr lang="en" dirty="0">
              <a:sym typeface="Poppins"/>
            </a:endParaRPr>
          </a:p>
          <a:p>
            <a:pPr marL="285750" indent="-285750" algn="ctr">
              <a:buFont typeface="Arial"/>
              <a:buChar char="•"/>
            </a:pPr>
            <a:r>
              <a:rPr lang="en" sz="2000" dirty="0">
                <a:ea typeface="+mn-lt"/>
                <a:cs typeface="+mn-lt"/>
                <a:sym typeface="Poppins"/>
              </a:rPr>
              <a:t>End of Period: 93%</a:t>
            </a:r>
            <a:endParaRPr lang="en" dirty="0">
              <a:sym typeface="Poppins"/>
            </a:endParaRPr>
          </a:p>
          <a:p>
            <a:pPr marL="285750" indent="-285750" algn="ctr">
              <a:buFont typeface="Arial"/>
              <a:buChar char="•"/>
            </a:pPr>
            <a:r>
              <a:rPr lang="en" sz="2000" dirty="0">
                <a:ea typeface="+mn-lt"/>
                <a:cs typeface="+mn-lt"/>
                <a:sym typeface="Poppins"/>
              </a:rPr>
              <a:t>Goal for Period: 90%</a:t>
            </a:r>
            <a:endParaRPr lang="en" dirty="0">
              <a:sym typeface="Poppins"/>
            </a:endParaRPr>
          </a:p>
          <a:p>
            <a:endParaRPr lang="en" sz="2000" dirty="0">
              <a:solidFill>
                <a:schemeClr val="accent4"/>
              </a:solidFill>
              <a:latin typeface="Arial"/>
              <a:ea typeface="Poppins"/>
              <a:cs typeface="Arial"/>
            </a:endParaRPr>
          </a:p>
        </p:txBody>
      </p:sp>
      <p:sp>
        <p:nvSpPr>
          <p:cNvPr id="513" name="Google Shape;513;p87"/>
          <p:cNvSpPr txBox="1"/>
          <p:nvPr/>
        </p:nvSpPr>
        <p:spPr>
          <a:xfrm>
            <a:off x="7691300" y="3432007"/>
            <a:ext cx="4051200" cy="2646646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000" dirty="0">
                <a:cs typeface="Arial"/>
              </a:rPr>
              <a:t>Notes:</a:t>
            </a:r>
          </a:p>
          <a:p>
            <a:r>
              <a:rPr lang="en" sz="2000" dirty="0">
                <a:ea typeface="+mn-lt"/>
                <a:cs typeface="+mn-lt"/>
              </a:rPr>
              <a:t>Spoke with Mia on 3/3, she stated that new hires were being trained with focus on utilization.</a:t>
            </a:r>
            <a:endParaRPr lang="en" dirty="0"/>
          </a:p>
          <a:p>
            <a:endParaRPr lang="en" sz="2533" dirty="0">
              <a:cs typeface="Arial"/>
            </a:endParaRPr>
          </a:p>
          <a:p>
            <a:endParaRPr sz="2533" dirty="0"/>
          </a:p>
          <a:p>
            <a:endParaRPr lang="en-US" sz="2533" dirty="0">
              <a:cs typeface="Arial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98BF42D-1F22-2C40-93B3-A962387BE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480476"/>
              </p:ext>
            </p:extLst>
          </p:nvPr>
        </p:nvGraphicFramePr>
        <p:xfrm>
          <a:off x="490043" y="1713164"/>
          <a:ext cx="7003017" cy="3973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10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 idx="4294967295"/>
          </p:nvPr>
        </p:nvSpPr>
        <p:spPr>
          <a:xfrm>
            <a:off x="0" y="103188"/>
            <a:ext cx="10223500" cy="60801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r>
              <a:rPr lang="en" sz="4500" dirty="0"/>
              <a:t>Support Status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9C57C6-885F-D12F-F439-F3365034CAA5}"/>
              </a:ext>
            </a:extLst>
          </p:cNvPr>
          <p:cNvSpPr txBox="1"/>
          <p:nvPr/>
        </p:nvSpPr>
        <p:spPr>
          <a:xfrm>
            <a:off x="1881940" y="1440782"/>
            <a:ext cx="3264568" cy="14673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{{type=</a:t>
            </a:r>
            <a:r>
              <a:rPr lang="en-US" dirty="0" err="1"/>
              <a:t>bar-chart&amp;data</a:t>
            </a:r>
            <a:r>
              <a:rPr lang="en-US" dirty="0"/>
              <a:t>=</a:t>
            </a:r>
            <a:r>
              <a:rPr lang="en-US" dirty="0" err="1"/>
              <a:t>attribute:ContractValue,attribute</a:t>
            </a:r>
            <a:r>
              <a:rPr lang="en-US" dirty="0"/>
              <a:t> tania </a:t>
            </a:r>
            <a:r>
              <a:rPr lang="en-US" dirty="0" err="1"/>
              <a:t>test,metric:Metric</a:t>
            </a:r>
            <a:r>
              <a:rPr lang="en-US" dirty="0"/>
              <a:t> for </a:t>
            </a:r>
            <a:r>
              <a:rPr lang="en-US" dirty="0" err="1"/>
              <a:t>Or&amp;period</a:t>
            </a:r>
            <a:r>
              <a:rPr lang="en-US" dirty="0"/>
              <a:t>=360}}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843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 idx="4294967295"/>
          </p:nvPr>
        </p:nvSpPr>
        <p:spPr>
          <a:xfrm>
            <a:off x="0" y="103188"/>
            <a:ext cx="10223500" cy="60801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r>
              <a:rPr lang="en" sz="4500" dirty="0"/>
              <a:t>Roadmap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316B58-6A79-9E87-F072-891C2A9C8224}"/>
              </a:ext>
            </a:extLst>
          </p:cNvPr>
          <p:cNvSpPr txBox="1"/>
          <p:nvPr/>
        </p:nvSpPr>
        <p:spPr>
          <a:xfrm>
            <a:off x="1881940" y="1440782"/>
            <a:ext cx="3264568" cy="14673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{{type=</a:t>
            </a:r>
            <a:r>
              <a:rPr lang="en-US" dirty="0" err="1"/>
              <a:t>column-chart&amp;data</a:t>
            </a:r>
            <a:r>
              <a:rPr lang="en-US" dirty="0"/>
              <a:t>=</a:t>
            </a:r>
            <a:r>
              <a:rPr lang="en-US" dirty="0" err="1"/>
              <a:t>attribute:ContractValue,attribute</a:t>
            </a:r>
            <a:r>
              <a:rPr lang="en-US" dirty="0"/>
              <a:t> tania </a:t>
            </a:r>
            <a:r>
              <a:rPr lang="en-US" dirty="0" err="1"/>
              <a:t>test,metric:Metric</a:t>
            </a:r>
            <a:r>
              <a:rPr lang="en-US" dirty="0"/>
              <a:t> for </a:t>
            </a:r>
            <a:r>
              <a:rPr lang="en-US" dirty="0" err="1"/>
              <a:t>Or&amp;period</a:t>
            </a:r>
            <a:r>
              <a:rPr lang="en-US" dirty="0"/>
              <a:t>=360}}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459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 idx="4294967295"/>
          </p:nvPr>
        </p:nvSpPr>
        <p:spPr>
          <a:xfrm>
            <a:off x="0" y="103188"/>
            <a:ext cx="10223500" cy="608012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l"/>
            <a:r>
              <a:rPr lang="en" sz="4500" dirty="0"/>
              <a:t>Action Items &amp; Follow-Up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7E5EA2-F0ED-024A-3C9D-7ACDF3B9C44C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44A50CA-6E0A-CB3B-18B7-EA693E9F34A1}"/>
              </a:ext>
            </a:extLst>
          </p:cNvPr>
          <p:cNvSpPr txBox="1"/>
          <p:nvPr/>
        </p:nvSpPr>
        <p:spPr>
          <a:xfrm>
            <a:off x="1881940" y="1440782"/>
            <a:ext cx="3264568" cy="146730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{{type=</a:t>
            </a:r>
            <a:r>
              <a:rPr lang="en-US" dirty="0" err="1"/>
              <a:t>pie-chart&amp;data</a:t>
            </a:r>
            <a:r>
              <a:rPr lang="en-US" dirty="0"/>
              <a:t>=</a:t>
            </a:r>
            <a:r>
              <a:rPr lang="en-US" dirty="0" err="1"/>
              <a:t>attribute:ContractValue,attribute</a:t>
            </a:r>
            <a:r>
              <a:rPr lang="en-US" dirty="0"/>
              <a:t> tania </a:t>
            </a:r>
            <a:r>
              <a:rPr lang="en-US" dirty="0" err="1"/>
              <a:t>test,metric:Metric</a:t>
            </a:r>
            <a:r>
              <a:rPr lang="en-US" dirty="0"/>
              <a:t> for </a:t>
            </a:r>
            <a:r>
              <a:rPr lang="en-US" dirty="0" err="1"/>
              <a:t>Or&amp;period</a:t>
            </a:r>
            <a:r>
              <a:rPr lang="en-US" dirty="0"/>
              <a:t>=360}}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409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472</Words>
  <Application>Microsoft Macintosh PowerPoint</Application>
  <PresentationFormat>Widescreen</PresentationFormat>
  <Paragraphs>71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Nanum Pen Script</vt:lpstr>
      <vt:lpstr>Arial</vt:lpstr>
      <vt:lpstr>Calibri</vt:lpstr>
      <vt:lpstr>Calibri Light</vt:lpstr>
      <vt:lpstr>Poppins</vt:lpstr>
      <vt:lpstr>office theme</vt:lpstr>
      <vt:lpstr>{{type=text&amp;metric=Metric for Or}}   Quarterly Business Review Presentation TEMPLATE</vt:lpstr>
      <vt:lpstr>Agenda</vt:lpstr>
      <vt:lpstr>Welcome &amp; Introductions</vt:lpstr>
      <vt:lpstr>Business Overview</vt:lpstr>
      <vt:lpstr>Business Objectives</vt:lpstr>
      <vt:lpstr> Usage &amp; Adoption </vt:lpstr>
      <vt:lpstr>Support Status</vt:lpstr>
      <vt:lpstr>Roadmap</vt:lpstr>
      <vt:lpstr>Action Items &amp; Follow-Up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Kristin Lisson</cp:lastModifiedBy>
  <cp:revision>359</cp:revision>
  <dcterms:created xsi:type="dcterms:W3CDTF">2022-03-28T16:06:26Z</dcterms:created>
  <dcterms:modified xsi:type="dcterms:W3CDTF">2025-01-23T00:30:09Z</dcterms:modified>
</cp:coreProperties>
</file>