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87" r:id="rId2"/>
    <p:sldId id="288" r:id="rId3"/>
    <p:sldId id="289" r:id="rId4"/>
    <p:sldId id="309" r:id="rId5"/>
    <p:sldId id="291" r:id="rId6"/>
    <p:sldId id="292" r:id="rId7"/>
    <p:sldId id="293" r:id="rId8"/>
    <p:sldId id="294" r:id="rId9"/>
    <p:sldId id="295" r:id="rId10"/>
    <p:sldId id="284" r:id="rId11"/>
  </p:sldIdLst>
  <p:sldSz cx="9144000" cy="5143500" type="screen16x9"/>
  <p:notesSz cx="10287000" cy="18288000"/>
  <p:embeddedFontLst>
    <p:embeddedFont>
      <p:font typeface="Nanum Pen Script" panose="03040600000000000000" pitchFamily="66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00503000000020004" pitchFamily="2" charset="0"/>
      <p:regular r:id="rId18"/>
      <p:bold r:id="rId19"/>
      <p:italic r:id="rId20"/>
      <p:boldItalic r:id="rId21"/>
    </p:embeddedFont>
    <p:embeddedFont>
      <p:font typeface="Inter" panose="02000503000000020004" pitchFamily="2" charset="0"/>
      <p:regular r:id="rId22"/>
      <p:bold r:id="rId23"/>
    </p:embeddedFont>
    <p:embeddedFont>
      <p:font typeface="Montserrat Light" panose="020F0302020204030204" pitchFamily="34" charset="0"/>
      <p:regular r:id="rId24"/>
      <p:italic r:id="rId25"/>
    </p:embeddedFont>
    <p:embeddedFont>
      <p:font typeface="Poppins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2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52525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{{type=</a:t>
            </a:r>
            <a:r>
              <a:rPr lang="en-US" sz="1862" b="0" i="0" u="none" strike="noStrike" baseline="0" dirty="0" err="1">
                <a:effectLst/>
              </a:rPr>
              <a:t>line-chart&amp;data</a:t>
            </a:r>
            <a:r>
              <a:rPr lang="en-US" sz="1862" b="0" i="0" u="none" strike="noStrike" baseline="0" dirty="0">
                <a:effectLst/>
              </a:rPr>
              <a:t>=</a:t>
            </a:r>
            <a:r>
              <a:rPr lang="en-US" sz="1862" b="0" i="0" u="none" strike="noStrike" baseline="0" dirty="0" err="1">
                <a:effectLst/>
              </a:rPr>
              <a:t>attribute:Contract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Value&amp;period</a:t>
            </a:r>
            <a:r>
              <a:rPr lang="en-US" sz="1862" b="0" i="0" u="none" strike="noStrike" baseline="0" dirty="0">
                <a:effectLst/>
              </a:rPr>
              <a:t>=180}}</a:t>
            </a:r>
            <a:endParaRPr lang="en-IL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52525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95-5F4A-8DAE-455AC736BF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95-5F4A-8DAE-455AC736BF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95-5F4A-8DAE-455AC736B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8527759"/>
        <c:axId val="1044264463"/>
      </c:lineChart>
      <c:catAx>
        <c:axId val="151852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264463"/>
        <c:crosses val="autoZero"/>
        <c:auto val="1"/>
        <c:lblAlgn val="ctr"/>
        <c:lblOffset val="100"/>
        <c:noMultiLvlLbl val="0"/>
      </c:catAx>
      <c:valAx>
        <c:axId val="104426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52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38d7daa98_3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138d7daa98_3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a94157512_5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a94157512_5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4878d8a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e4878d8a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e04480f3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0e04480f3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13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14bd57ef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14bd57ef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e04480f3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0e04480f3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e04480f3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0e04480f3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52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e04480f3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0e04480f3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38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28bed9045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28bed9045d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g128bed9045d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9058550" y="5087794"/>
            <a:ext cx="54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 Subhead 1">
  <p:cSld name="CUSTOM_2_1_2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71500" y="457200"/>
            <a:ext cx="7839000" cy="527100"/>
          </a:xfrm>
          <a:prstGeom prst="rect">
            <a:avLst/>
          </a:prstGeom>
        </p:spPr>
        <p:txBody>
          <a:bodyPr spcFirstLastPara="1" wrap="square" lIns="91425" tIns="91425" rIns="45725" bIns="0" anchor="t" anchorCtr="0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70450" y="1502775"/>
            <a:ext cx="7880100" cy="29883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6DB93"/>
              </a:buClr>
              <a:buSzPts val="1400"/>
              <a:buFont typeface="Helvetica Neue"/>
              <a:buChar char="→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2"/>
          </p:nvPr>
        </p:nvSpPr>
        <p:spPr>
          <a:xfrm>
            <a:off x="571500" y="906500"/>
            <a:ext cx="7880100" cy="4026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706050" y="4968475"/>
            <a:ext cx="8163600" cy="23400"/>
          </a:xfrm>
          <a:prstGeom prst="roundRect">
            <a:avLst>
              <a:gd name="adj" fmla="val 50000"/>
            </a:avLst>
          </a:prstGeom>
          <a:solidFill>
            <a:srgbClr val="F0EF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5" y="4854888"/>
            <a:ext cx="589348" cy="1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py: 2 Columns">
  <p:cSld name="CUSTOM_2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71500" y="457200"/>
            <a:ext cx="3189900" cy="10839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572000" y="457200"/>
            <a:ext cx="4058700" cy="3888300"/>
          </a:xfrm>
          <a:prstGeom prst="rect">
            <a:avLst/>
          </a:prstGeom>
        </p:spPr>
        <p:txBody>
          <a:bodyPr spcFirstLastPara="1" wrap="square" lIns="45725" tIns="45725" rIns="45725" bIns="45725" anchor="t" anchorCtr="0">
            <a:sp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6DB93"/>
              </a:buClr>
              <a:buSzPts val="1600"/>
              <a:buFont typeface="Helvetica Neue"/>
              <a:buChar char="→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06050" y="4968475"/>
            <a:ext cx="8163600" cy="23400"/>
          </a:xfrm>
          <a:prstGeom prst="roundRect">
            <a:avLst>
              <a:gd name="adj" fmla="val 50000"/>
            </a:avLst>
          </a:prstGeom>
          <a:solidFill>
            <a:srgbClr val="F0EF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5" y="4854888"/>
            <a:ext cx="589348" cy="1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Content Purple">
  <p:cSld name="CUSTOM_1_2_2">
    <p:bg>
      <p:bgPr>
        <a:solidFill>
          <a:srgbClr val="5016B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382250" y="681775"/>
            <a:ext cx="6379500" cy="558900"/>
          </a:xfrm>
          <a:prstGeom prst="rect">
            <a:avLst/>
          </a:prstGeom>
        </p:spPr>
        <p:txBody>
          <a:bodyPr spcFirstLastPara="1" wrap="square" lIns="91425" tIns="45725" rIns="45725" bIns="45725" anchor="t" anchorCtr="0">
            <a:sp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sz="33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500" y="4888938"/>
            <a:ext cx="517174" cy="1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Content Grey">
  <p:cSld name="CUSTOM_1_2_2_1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382250" y="681775"/>
            <a:ext cx="6379500" cy="558900"/>
          </a:xfrm>
          <a:prstGeom prst="rect">
            <a:avLst/>
          </a:prstGeom>
        </p:spPr>
        <p:txBody>
          <a:bodyPr spcFirstLastPara="1" wrap="square" lIns="91425" tIns="45725" rIns="45725" bIns="45725" anchor="t" anchorCtr="0">
            <a:sp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Font typeface="Helvetica Neue"/>
              <a:buNone/>
              <a:defRPr sz="33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706050" y="4968475"/>
            <a:ext cx="8163600" cy="23400"/>
          </a:xfrm>
          <a:prstGeom prst="roundRect">
            <a:avLst>
              <a:gd name="adj" fmla="val 50000"/>
            </a:avLst>
          </a:prstGeom>
          <a:solidFill>
            <a:srgbClr val="F0EF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5" y="4854888"/>
            <a:ext cx="589348" cy="1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9058550" y="5087794"/>
            <a:ext cx="54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75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61739" y="1005858"/>
            <a:ext cx="8232300" cy="30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7" name="Google Shape;107;p2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52913"/>
            <a:ext cx="9144000" cy="39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38" y="4835381"/>
            <a:ext cx="201679" cy="2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6889750" y="480701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461750" y="413350"/>
            <a:ext cx="8232300" cy="3906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Photo Lef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475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913086" y="1002072"/>
            <a:ext cx="40341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4" name="Google Shape;114;p2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52913"/>
            <a:ext cx="9144000" cy="39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38" y="4835381"/>
            <a:ext cx="201679" cy="2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6889750" y="480701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4913079" y="347475"/>
            <a:ext cx="3933000" cy="39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igh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52913"/>
            <a:ext cx="9144000" cy="390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3"/>
          <p:cNvGrpSpPr/>
          <p:nvPr/>
        </p:nvGrpSpPr>
        <p:grpSpPr>
          <a:xfrm>
            <a:off x="129789" y="4832079"/>
            <a:ext cx="210175" cy="228931"/>
            <a:chOff x="282796" y="227663"/>
            <a:chExt cx="285177" cy="310626"/>
          </a:xfrm>
        </p:grpSpPr>
        <p:sp>
          <p:nvSpPr>
            <p:cNvPr id="121" name="Google Shape;121;p23"/>
            <p:cNvSpPr/>
            <p:nvPr/>
          </p:nvSpPr>
          <p:spPr>
            <a:xfrm>
              <a:off x="466725" y="227663"/>
              <a:ext cx="93000" cy="9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290852" y="445289"/>
              <a:ext cx="93000" cy="9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485773" y="341961"/>
              <a:ext cx="82200" cy="8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403223" y="440386"/>
              <a:ext cx="82200" cy="8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04822" y="445211"/>
              <a:ext cx="54900" cy="5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26" name="Google Shape;126;p23"/>
            <p:cNvGrpSpPr/>
            <p:nvPr/>
          </p:nvGrpSpPr>
          <p:grpSpPr>
            <a:xfrm rot="10800000">
              <a:off x="282796" y="245486"/>
              <a:ext cx="164750" cy="180625"/>
              <a:chOff x="555623" y="494361"/>
              <a:chExt cx="164750" cy="180625"/>
            </a:xfrm>
          </p:grpSpPr>
          <p:sp>
            <p:nvSpPr>
              <p:cNvPr id="127" name="Google Shape;127;p23"/>
              <p:cNvSpPr/>
              <p:nvPr/>
            </p:nvSpPr>
            <p:spPr>
              <a:xfrm>
                <a:off x="638173" y="494361"/>
                <a:ext cx="82200" cy="8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8" name="Google Shape;128;p23"/>
              <p:cNvSpPr/>
              <p:nvPr/>
            </p:nvSpPr>
            <p:spPr>
              <a:xfrm>
                <a:off x="555623" y="592786"/>
                <a:ext cx="82200" cy="8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9" name="Google Shape;129;p23"/>
              <p:cNvSpPr/>
              <p:nvPr/>
            </p:nvSpPr>
            <p:spPr>
              <a:xfrm>
                <a:off x="657222" y="597611"/>
                <a:ext cx="54900" cy="54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61735" y="273844"/>
            <a:ext cx="82296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61735" y="1369219"/>
            <a:ext cx="8229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  <a:defRPr sz="16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•"/>
              <a:defRPr sz="12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•"/>
              <a:defRPr sz="11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  <a:defRPr sz="1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  <a:defRPr sz="1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  <a:defRPr sz="1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  <a:defRPr sz="1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889750" y="480701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7_Blank Slide w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0" y="0"/>
            <a:ext cx="3870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endParaRPr sz="525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57646" y="281100"/>
            <a:ext cx="2999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889750" y="480701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7" name="Google Shape;137;p24"/>
          <p:cNvGrpSpPr/>
          <p:nvPr/>
        </p:nvGrpSpPr>
        <p:grpSpPr>
          <a:xfrm>
            <a:off x="129789" y="4832079"/>
            <a:ext cx="210175" cy="228931"/>
            <a:chOff x="282796" y="227663"/>
            <a:chExt cx="285177" cy="310626"/>
          </a:xfrm>
        </p:grpSpPr>
        <p:sp>
          <p:nvSpPr>
            <p:cNvPr id="138" name="Google Shape;138;p24"/>
            <p:cNvSpPr/>
            <p:nvPr/>
          </p:nvSpPr>
          <p:spPr>
            <a:xfrm>
              <a:off x="466725" y="227663"/>
              <a:ext cx="93000" cy="9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290852" y="445289"/>
              <a:ext cx="93000" cy="9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485773" y="341961"/>
              <a:ext cx="82200" cy="8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403223" y="440386"/>
              <a:ext cx="82200" cy="8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504822" y="445211"/>
              <a:ext cx="54900" cy="5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43" name="Google Shape;143;p24"/>
            <p:cNvGrpSpPr/>
            <p:nvPr/>
          </p:nvGrpSpPr>
          <p:grpSpPr>
            <a:xfrm rot="10800000">
              <a:off x="282796" y="245486"/>
              <a:ext cx="164750" cy="180625"/>
              <a:chOff x="555623" y="494361"/>
              <a:chExt cx="164750" cy="180625"/>
            </a:xfrm>
          </p:grpSpPr>
          <p:sp>
            <p:nvSpPr>
              <p:cNvPr id="144" name="Google Shape;144;p24"/>
              <p:cNvSpPr/>
              <p:nvPr/>
            </p:nvSpPr>
            <p:spPr>
              <a:xfrm>
                <a:off x="638173" y="494361"/>
                <a:ext cx="82200" cy="8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555623" y="592786"/>
                <a:ext cx="82200" cy="8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657222" y="597611"/>
                <a:ext cx="54900" cy="54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1389225" y="3297950"/>
            <a:ext cx="2109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Guy Nirpaz</a:t>
            </a: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</a:endParaRPr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31249" y="4731555"/>
            <a:ext cx="165251" cy="18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190725" y="-75"/>
            <a:ext cx="27147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951925" y="-4775"/>
            <a:ext cx="4027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378" lvl="1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lphaL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566" lvl="2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romanL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754" lvl="3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5943" lvl="4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lphaL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132" lvl="5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romanL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320" lvl="6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509" lvl="7" indent="-317492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lphaL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697" lvl="8" indent="-317492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Poppins"/>
              <a:buAutoNum type="romanLcPeriod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04487" y="4554902"/>
            <a:ext cx="2076591" cy="2076589"/>
          </a:xfrm>
          <a:custGeom>
            <a:avLst/>
            <a:gdLst/>
            <a:ahLst/>
            <a:cxnLst/>
            <a:rect l="l" t="t" r="r" b="b"/>
            <a:pathLst>
              <a:path w="3918096" h="3918093" extrusionOk="0">
                <a:moveTo>
                  <a:pt x="1959048" y="0"/>
                </a:moveTo>
                <a:cubicBezTo>
                  <a:pt x="3040999" y="0"/>
                  <a:pt x="3918096" y="877095"/>
                  <a:pt x="3918096" y="1959046"/>
                </a:cubicBezTo>
                <a:cubicBezTo>
                  <a:pt x="3918096" y="3040998"/>
                  <a:pt x="3040999" y="3918093"/>
                  <a:pt x="1959048" y="3918093"/>
                </a:cubicBezTo>
                <a:cubicBezTo>
                  <a:pt x="877097" y="3918093"/>
                  <a:pt x="0" y="3040998"/>
                  <a:pt x="0" y="1959046"/>
                </a:cubicBezTo>
                <a:cubicBezTo>
                  <a:pt x="0" y="877095"/>
                  <a:pt x="877097" y="0"/>
                  <a:pt x="19590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r="77120"/>
          <a:stretch/>
        </p:blipFill>
        <p:spPr>
          <a:xfrm>
            <a:off x="8786801" y="4789651"/>
            <a:ext cx="220600" cy="20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Green 01 1">
  <p:cSld name="CUSTOM_1_3">
    <p:bg>
      <p:bgPr>
        <a:solidFill>
          <a:srgbClr val="26DB9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34749" y="1467500"/>
            <a:ext cx="6384600" cy="2232900"/>
          </a:xfrm>
          <a:prstGeom prst="rect">
            <a:avLst/>
          </a:prstGeom>
        </p:spPr>
        <p:txBody>
          <a:bodyPr spcFirstLastPara="1" wrap="square" lIns="91425" tIns="45725" rIns="45725" bIns="45725" anchor="t" anchorCtr="0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6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205850" y="150888"/>
            <a:ext cx="323495" cy="36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9058550" y="5087794"/>
            <a:ext cx="54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 and body 1 1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 rot="10800000" flipH="1">
            <a:off x="0" y="1621500"/>
            <a:ext cx="9144000" cy="35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91225" y="77625"/>
            <a:ext cx="76677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Poppins"/>
              <a:buNone/>
              <a:defRPr sz="2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 r="77120"/>
          <a:stretch/>
        </p:blipFill>
        <p:spPr>
          <a:xfrm>
            <a:off x="8786801" y="4789651"/>
            <a:ext cx="220600" cy="2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8104487" y="4554902"/>
            <a:ext cx="2076591" cy="2076589"/>
          </a:xfrm>
          <a:custGeom>
            <a:avLst/>
            <a:gdLst/>
            <a:ahLst/>
            <a:cxnLst/>
            <a:rect l="l" t="t" r="r" b="b"/>
            <a:pathLst>
              <a:path w="3918096" h="3918093" extrusionOk="0">
                <a:moveTo>
                  <a:pt x="1959048" y="0"/>
                </a:moveTo>
                <a:cubicBezTo>
                  <a:pt x="3040999" y="0"/>
                  <a:pt x="3918096" y="877095"/>
                  <a:pt x="3918096" y="1959046"/>
                </a:cubicBezTo>
                <a:cubicBezTo>
                  <a:pt x="3918096" y="3040998"/>
                  <a:pt x="3040999" y="3918093"/>
                  <a:pt x="1959048" y="3918093"/>
                </a:cubicBezTo>
                <a:cubicBezTo>
                  <a:pt x="877097" y="3918093"/>
                  <a:pt x="0" y="3040998"/>
                  <a:pt x="0" y="1959046"/>
                </a:cubicBezTo>
                <a:cubicBezTo>
                  <a:pt x="0" y="877095"/>
                  <a:pt x="877097" y="0"/>
                  <a:pt x="19590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7120"/>
          <a:stretch/>
        </p:blipFill>
        <p:spPr>
          <a:xfrm>
            <a:off x="8786801" y="4789651"/>
            <a:ext cx="220600" cy="20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43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/>
          <p:nvPr/>
        </p:nvSpPr>
        <p:spPr>
          <a:xfrm rot="10800000" flipH="1">
            <a:off x="0" y="1621500"/>
            <a:ext cx="9144000" cy="35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460950" y="176852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914378" lvl="1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371566" lvl="2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1828754" lvl="3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2285943" lvl="4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2743132" lvl="5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3200320" lvl="6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509" lvl="7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697" lvl="8" indent="-31749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pic>
        <p:nvPicPr>
          <p:cNvPr id="302" name="Google Shape;30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801201"/>
            <a:ext cx="9143858" cy="8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 r="77121"/>
          <a:stretch/>
        </p:blipFill>
        <p:spPr>
          <a:xfrm>
            <a:off x="8786801" y="4789651"/>
            <a:ext cx="220600" cy="20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70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Green 02">
  <p:cSld name="CUSTOM_1_1">
    <p:bg>
      <p:bgPr>
        <a:solidFill>
          <a:srgbClr val="26DB9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34749" y="1467500"/>
            <a:ext cx="6384600" cy="2232900"/>
          </a:xfrm>
          <a:prstGeom prst="rect">
            <a:avLst/>
          </a:prstGeom>
        </p:spPr>
        <p:txBody>
          <a:bodyPr spcFirstLastPara="1" wrap="square" lIns="91425" tIns="45725" rIns="45725" bIns="45725" anchor="t" anchorCtr="0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6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058550" y="5087794"/>
            <a:ext cx="54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l="109" r="119"/>
          <a:stretch/>
        </p:blipFill>
        <p:spPr>
          <a:xfrm>
            <a:off x="8622850" y="4584663"/>
            <a:ext cx="323495" cy="3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Purple 01">
  <p:cSld name="CUSTOM_1_2">
    <p:bg>
      <p:bgPr>
        <a:solidFill>
          <a:srgbClr val="5016BD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l="109" r="119"/>
          <a:stretch/>
        </p:blipFill>
        <p:spPr>
          <a:xfrm>
            <a:off x="205850" y="150888"/>
            <a:ext cx="323495" cy="36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34749" y="1467500"/>
            <a:ext cx="6379500" cy="2232900"/>
          </a:xfrm>
          <a:prstGeom prst="rect">
            <a:avLst/>
          </a:prstGeom>
        </p:spPr>
        <p:txBody>
          <a:bodyPr spcFirstLastPara="1" wrap="square" lIns="91425" tIns="45725" rIns="45725" bIns="45725" anchor="t" anchorCtr="0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Helvetica Neue"/>
              <a:buNone/>
              <a:defRPr sz="6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Purple 02">
  <p:cSld name="CUSTOM_1_2_1">
    <p:bg>
      <p:bgPr>
        <a:solidFill>
          <a:srgbClr val="5016B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34749" y="1467500"/>
            <a:ext cx="6379500" cy="2232900"/>
          </a:xfrm>
          <a:prstGeom prst="rect">
            <a:avLst/>
          </a:prstGeom>
        </p:spPr>
        <p:txBody>
          <a:bodyPr spcFirstLastPara="1" wrap="square" lIns="91425" tIns="45725" rIns="45725" bIns="45725" anchor="t" anchorCtr="0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Helvetica Neue"/>
              <a:buNone/>
              <a:defRPr sz="6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9058550" y="5087794"/>
            <a:ext cx="54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3">
            <a:alphaModFix/>
          </a:blip>
          <a:srcRect l="109" r="119"/>
          <a:stretch/>
        </p:blipFill>
        <p:spPr>
          <a:xfrm>
            <a:off x="8622850" y="4584663"/>
            <a:ext cx="323495" cy="3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">
    <p:bg>
      <p:bgPr>
        <a:solidFill>
          <a:srgbClr val="191A1B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24775" y="1467500"/>
            <a:ext cx="7170300" cy="2232900"/>
          </a:xfrm>
          <a:prstGeom prst="rect">
            <a:avLst/>
          </a:prstGeom>
        </p:spPr>
        <p:txBody>
          <a:bodyPr spcFirstLastPara="1" wrap="square" lIns="0" tIns="45725" rIns="45725" bIns="45725" anchor="t" anchorCtr="0">
            <a:sp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924763" y="3289750"/>
            <a:ext cx="4793100" cy="488700"/>
          </a:xfrm>
          <a:prstGeom prst="rect">
            <a:avLst/>
          </a:prstGeom>
        </p:spPr>
        <p:txBody>
          <a:bodyPr spcFirstLastPara="1" wrap="square" lIns="0" tIns="45725" rIns="45725" bIns="457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None/>
              <a:defRPr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7944875" y="4995525"/>
            <a:ext cx="10869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Proprietary and Confidential</a:t>
            </a:r>
            <a:endParaRPr sz="40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677" y="230838"/>
            <a:ext cx="1299326" cy="31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 Copy  50/50">
  <p:cSld name="CUSTOM_2_1_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571306" y="457200"/>
            <a:ext cx="3079200" cy="527100"/>
          </a:xfrm>
          <a:prstGeom prst="rect">
            <a:avLst/>
          </a:prstGeom>
        </p:spPr>
        <p:txBody>
          <a:bodyPr spcFirstLastPara="1" wrap="square" lIns="91425" tIns="91425" rIns="45725" bIns="0" anchor="t" anchorCtr="0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570450" y="1548150"/>
            <a:ext cx="3079200" cy="29883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6DB93"/>
              </a:buClr>
              <a:buSzPts val="1400"/>
              <a:buFont typeface="Helvetica Neue"/>
              <a:buChar char="→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706050" y="4968475"/>
            <a:ext cx="8163600" cy="23400"/>
          </a:xfrm>
          <a:prstGeom prst="roundRect">
            <a:avLst>
              <a:gd name="adj" fmla="val 50000"/>
            </a:avLst>
          </a:prstGeom>
          <a:solidFill>
            <a:srgbClr val="F0EF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5" y="4854888"/>
            <a:ext cx="589348" cy="1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 Copy  50/50 Dark Purple">
  <p:cSld name="CUSTOM_2_1_3_1"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500" y="4888938"/>
            <a:ext cx="517174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571433" y="457200"/>
            <a:ext cx="3534600" cy="527100"/>
          </a:xfrm>
          <a:prstGeom prst="rect">
            <a:avLst/>
          </a:prstGeom>
        </p:spPr>
        <p:txBody>
          <a:bodyPr spcFirstLastPara="1" wrap="square" lIns="91425" tIns="91425" rIns="45725" bIns="0" anchor="t" anchorCtr="0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70450" y="1548150"/>
            <a:ext cx="3534600" cy="29883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→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 Subhead">
  <p:cSld name="CUSTOM_2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571500" y="457200"/>
            <a:ext cx="7839000" cy="527100"/>
          </a:xfrm>
          <a:prstGeom prst="rect">
            <a:avLst/>
          </a:prstGeom>
        </p:spPr>
        <p:txBody>
          <a:bodyPr spcFirstLastPara="1" wrap="square" lIns="91425" tIns="91425" rIns="45725" bIns="0" anchor="t" anchorCtr="0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70450" y="1502775"/>
            <a:ext cx="7880100" cy="29883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6DB93"/>
              </a:buClr>
              <a:buSzPts val="1400"/>
              <a:buFont typeface="Helvetica Neue"/>
              <a:buChar char="→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571500" y="906500"/>
            <a:ext cx="7880100" cy="402600"/>
          </a:xfrm>
          <a:prstGeom prst="rect">
            <a:avLst/>
          </a:prstGeom>
        </p:spPr>
        <p:txBody>
          <a:bodyPr spcFirstLastPara="1" wrap="square" lIns="91425" tIns="91425" rIns="45725" bIns="457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706050" y="4968475"/>
            <a:ext cx="8163600" cy="23400"/>
          </a:xfrm>
          <a:prstGeom prst="roundRect">
            <a:avLst>
              <a:gd name="adj" fmla="val 50000"/>
            </a:avLst>
          </a:prstGeom>
          <a:solidFill>
            <a:srgbClr val="F0EF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8551950" y="4834275"/>
            <a:ext cx="548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600" b="1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5" y="4854888"/>
            <a:ext cx="589348" cy="1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570450" y="1191450"/>
            <a:ext cx="78801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5" bIns="457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6DB93"/>
              </a:buClr>
              <a:buSzPts val="1400"/>
              <a:buFont typeface="Helvetica Neue"/>
              <a:buChar char="→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0EFEC"/>
              </a:buClr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71500" y="457200"/>
            <a:ext cx="7878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5" bIns="0" anchor="t" anchorCtr="0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2" r:id="rId19"/>
    <p:sldLayoutId id="2147483673" r:id="rId20"/>
    <p:sldLayoutId id="2147483674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1"/>
          <p:cNvSpPr txBox="1">
            <a:spLocks noGrp="1"/>
          </p:cNvSpPr>
          <p:nvPr>
            <p:ph type="title"/>
          </p:nvPr>
        </p:nvSpPr>
        <p:spPr>
          <a:xfrm>
            <a:off x="666104" y="1012153"/>
            <a:ext cx="5467377" cy="26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775" dirty="0"/>
              <a:t>{{type=</a:t>
            </a:r>
            <a:r>
              <a:rPr lang="en-US" sz="2775" dirty="0" err="1"/>
              <a:t>text&amp;attribute</a:t>
            </a:r>
            <a:r>
              <a:rPr lang="en-US" sz="2775" dirty="0"/>
              <a:t>= </a:t>
            </a:r>
            <a:r>
              <a:rPr lang="en-US" sz="2775" dirty="0" err="1"/>
              <a:t>account_name</a:t>
            </a:r>
            <a:r>
              <a:rPr lang="en-US" sz="2775" dirty="0"/>
              <a:t>}}</a:t>
            </a:r>
            <a:br>
              <a:rPr lang="en" sz="2775" dirty="0"/>
            </a:br>
            <a:r>
              <a:rPr lang="en" sz="2775" dirty="0"/>
              <a:t> </a:t>
            </a:r>
            <a:br>
              <a:rPr lang="en" sz="2775" dirty="0"/>
            </a:br>
            <a:r>
              <a:rPr lang="en" sz="2775" dirty="0"/>
              <a:t>Business Review Presentation</a:t>
            </a:r>
            <a:endParaRPr lang="en-US" sz="277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88880-8A9D-0945-E52C-C2B911F47B46}"/>
              </a:ext>
            </a:extLst>
          </p:cNvPr>
          <p:cNvSpPr txBox="1"/>
          <p:nvPr/>
        </p:nvSpPr>
        <p:spPr>
          <a:xfrm>
            <a:off x="2286000" y="24213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3"/>
          <p:cNvSpPr txBox="1">
            <a:spLocks noGrp="1"/>
          </p:cNvSpPr>
          <p:nvPr>
            <p:ph type="sldNum" idx="12"/>
          </p:nvPr>
        </p:nvSpPr>
        <p:spPr>
          <a:xfrm>
            <a:off x="9058550" y="5087794"/>
            <a:ext cx="5487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930" name="Google Shape;930;p53"/>
          <p:cNvSpPr txBox="1">
            <a:spLocks noGrp="1"/>
          </p:cNvSpPr>
          <p:nvPr>
            <p:ph type="title" idx="4294967295"/>
          </p:nvPr>
        </p:nvSpPr>
        <p:spPr>
          <a:xfrm>
            <a:off x="508750" y="2001775"/>
            <a:ext cx="8180700" cy="1389600"/>
          </a:xfrm>
          <a:prstGeom prst="rect">
            <a:avLst/>
          </a:prstGeom>
        </p:spPr>
        <p:txBody>
          <a:bodyPr spcFirstLastPara="1" wrap="square" lIns="91425" tIns="91425" rIns="457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</a:rPr>
              <a:t>THANK YOU</a:t>
            </a:r>
            <a:endParaRPr sz="5000">
              <a:solidFill>
                <a:schemeClr val="lt1"/>
              </a:solidFill>
            </a:endParaRPr>
          </a:p>
        </p:txBody>
      </p:sp>
      <p:pic>
        <p:nvPicPr>
          <p:cNvPr id="931" name="Google Shape;9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801" y="3940250"/>
            <a:ext cx="2030675" cy="4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2"/>
          <p:cNvSpPr txBox="1">
            <a:spLocks noGrp="1"/>
          </p:cNvSpPr>
          <p:nvPr>
            <p:ph type="title"/>
          </p:nvPr>
        </p:nvSpPr>
        <p:spPr>
          <a:xfrm>
            <a:off x="959929" y="2064446"/>
            <a:ext cx="30792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accent1"/>
                </a:solidFill>
              </a:rPr>
              <a:t>Agenda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459" name="Google Shape;459;p82"/>
          <p:cNvSpPr txBox="1">
            <a:spLocks noGrp="1"/>
          </p:cNvSpPr>
          <p:nvPr>
            <p:ph type="body" idx="1"/>
          </p:nvPr>
        </p:nvSpPr>
        <p:spPr>
          <a:xfrm>
            <a:off x="5104872" y="984300"/>
            <a:ext cx="3079200" cy="29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6724" indent="-317183">
              <a:lnSpc>
                <a:spcPct val="150000"/>
              </a:lnSpc>
              <a:spcBef>
                <a:spcPts val="1000"/>
              </a:spcBef>
            </a:pPr>
            <a:r>
              <a:rPr lang="en" dirty="0"/>
              <a:t>Welcome &amp; Introductions</a:t>
            </a:r>
            <a:endParaRPr lang="en-US" dirty="0"/>
          </a:p>
          <a:p>
            <a:pPr marL="456724" indent="-317183">
              <a:lnSpc>
                <a:spcPct val="150000"/>
              </a:lnSpc>
            </a:pPr>
            <a:r>
              <a:rPr lang="en" dirty="0"/>
              <a:t>Business Overview</a:t>
            </a:r>
            <a:endParaRPr dirty="0"/>
          </a:p>
          <a:p>
            <a:pPr marL="913924" lvl="1" indent="-279083">
              <a:lnSpc>
                <a:spcPct val="150000"/>
              </a:lnSpc>
              <a:spcBef>
                <a:spcPts val="0"/>
              </a:spcBef>
              <a:buSzPts val="800"/>
            </a:pPr>
            <a:r>
              <a:rPr lang="en" sz="788" dirty="0"/>
              <a:t>What’s working well?</a:t>
            </a:r>
          </a:p>
          <a:p>
            <a:pPr marL="913924" lvl="1" indent="-279083">
              <a:lnSpc>
                <a:spcPct val="150000"/>
              </a:lnSpc>
              <a:spcBef>
                <a:spcPts val="0"/>
              </a:spcBef>
              <a:buSzPts val="800"/>
            </a:pPr>
            <a:r>
              <a:rPr lang="en" sz="788" dirty="0"/>
              <a:t>What’s not and why?</a:t>
            </a:r>
          </a:p>
          <a:p>
            <a:pPr marL="913924" lvl="1" indent="-279083">
              <a:lnSpc>
                <a:spcPct val="150000"/>
              </a:lnSpc>
              <a:spcBef>
                <a:spcPts val="0"/>
              </a:spcBef>
              <a:buSzPts val="800"/>
            </a:pPr>
            <a:r>
              <a:rPr lang="en" sz="788" dirty="0"/>
              <a:t>What are we planning to do to improve?</a:t>
            </a:r>
            <a:endParaRPr sz="788" dirty="0"/>
          </a:p>
          <a:p>
            <a:pPr marL="456724" indent="-317183">
              <a:lnSpc>
                <a:spcPct val="150000"/>
              </a:lnSpc>
            </a:pPr>
            <a:r>
              <a:rPr lang="en" dirty="0"/>
              <a:t>Business Objectives</a:t>
            </a:r>
          </a:p>
          <a:p>
            <a:pPr marL="456724" indent="-317183">
              <a:lnSpc>
                <a:spcPct val="150000"/>
              </a:lnSpc>
            </a:pPr>
            <a:r>
              <a:rPr lang="en" dirty="0"/>
              <a:t>Usage &amp; Adoption</a:t>
            </a:r>
            <a:endParaRPr dirty="0"/>
          </a:p>
          <a:p>
            <a:pPr marL="456724" indent="-317183">
              <a:lnSpc>
                <a:spcPct val="150000"/>
              </a:lnSpc>
            </a:pPr>
            <a:r>
              <a:rPr lang="en" dirty="0"/>
              <a:t>Support Status</a:t>
            </a:r>
            <a:endParaRPr dirty="0"/>
          </a:p>
          <a:p>
            <a:pPr marL="456724" indent="-317183">
              <a:lnSpc>
                <a:spcPct val="150000"/>
              </a:lnSpc>
            </a:pPr>
            <a:r>
              <a:rPr lang="en" dirty="0"/>
              <a:t>Product Roadmap Updates</a:t>
            </a:r>
            <a:endParaRPr dirty="0"/>
          </a:p>
          <a:p>
            <a:pPr marL="456724" indent="-317183">
              <a:lnSpc>
                <a:spcPct val="150000"/>
              </a:lnSpc>
            </a:pPr>
            <a:r>
              <a:rPr lang="en" dirty="0"/>
              <a:t>Action Items &amp; Follow Ups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80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375" dirty="0">
                <a:solidFill>
                  <a:schemeClr val="accent1"/>
                </a:solidFill>
                <a:ea typeface="Nanum Pen Script"/>
                <a:sym typeface="Nanum Pen Script"/>
              </a:rPr>
              <a:t>Welcome &amp; Introductions</a:t>
            </a:r>
            <a:endParaRPr lang="en-US" sz="3375" dirty="0">
              <a:solidFill>
                <a:schemeClr val="accent1"/>
              </a:solidFill>
              <a:ea typeface="Nanum Pen Scrip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99C93-9316-2B4E-946E-98B5B29EE799}"/>
              </a:ext>
            </a:extLst>
          </p:cNvPr>
          <p:cNvSpPr txBox="1"/>
          <p:nvPr/>
        </p:nvSpPr>
        <p:spPr>
          <a:xfrm>
            <a:off x="620885" y="3000446"/>
            <a:ext cx="8023498" cy="17697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875" b="1" u="sng" dirty="0">
                <a:highlight>
                  <a:srgbClr val="FFFFFF"/>
                </a:highlight>
                <a:latin typeface="Poppins"/>
                <a:cs typeface="Poppins"/>
              </a:rPr>
              <a:t>Technical Team</a:t>
            </a:r>
          </a:p>
          <a:p>
            <a:endParaRPr lang="en-US" sz="1875" b="1" u="sng" dirty="0">
              <a:highlight>
                <a:srgbClr val="FFFFFF"/>
              </a:highlight>
              <a:latin typeface="Poppins"/>
              <a:cs typeface="Poppins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{{type=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oppins" pitchFamily="2" charset="77"/>
              </a:rPr>
              <a:t>text&amp;attribute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=Client Success Manager}}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-  Success Manager</a:t>
            </a:r>
            <a:endParaRPr lang="en-US" sz="1800" dirty="0">
              <a:solidFill>
                <a:schemeClr val="tx1"/>
              </a:solidFill>
              <a:latin typeface="Poppins"/>
              <a:ea typeface="+mn-lt"/>
              <a:cs typeface="Poppins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{{type=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oppins" pitchFamily="2" charset="77"/>
              </a:rPr>
              <a:t>text&amp;attribute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=Client Success Director}}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-  Success Director</a:t>
            </a:r>
            <a:endParaRPr lang="en-US" sz="1800" dirty="0">
              <a:solidFill>
                <a:schemeClr val="tx1"/>
              </a:solidFill>
              <a:latin typeface="Poppins"/>
              <a:ea typeface="+mn-lt"/>
              <a:cs typeface="Poppins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{{type=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oppins" pitchFamily="2" charset="77"/>
              </a:rPr>
              <a:t>text&amp;attribute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=Sales Manager/Director}}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-  Sales Manager</a:t>
            </a:r>
            <a:endParaRPr lang="en-US" sz="1800" dirty="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en-IL" sz="1900" dirty="0">
              <a:latin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F89CE-BBDD-01A0-6BB3-88DEBBD19DF5}"/>
              </a:ext>
            </a:extLst>
          </p:cNvPr>
          <p:cNvSpPr txBox="1"/>
          <p:nvPr/>
        </p:nvSpPr>
        <p:spPr>
          <a:xfrm>
            <a:off x="571500" y="1117506"/>
            <a:ext cx="8122268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Account Team</a:t>
            </a:r>
          </a:p>
          <a:p>
            <a:endParaRPr lang="en-US" sz="1800" b="1" u="sng" dirty="0">
              <a:solidFill>
                <a:schemeClr val="tx1"/>
              </a:solidFill>
              <a:highlight>
                <a:srgbClr val="FFFFFF"/>
              </a:highlight>
              <a:latin typeface="Poppins"/>
              <a:ea typeface="+mn-lt"/>
              <a:cs typeface="Poppins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{{type=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oppins" pitchFamily="2" charset="77"/>
              </a:rPr>
              <a:t>text&amp;attribute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=Client Success Manager}}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-  Success Manager</a:t>
            </a:r>
            <a:endParaRPr lang="en-US" sz="1800" dirty="0">
              <a:solidFill>
                <a:schemeClr val="tx1"/>
              </a:solidFill>
              <a:latin typeface="Poppins"/>
              <a:ea typeface="+mn-lt"/>
              <a:cs typeface="Poppins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{{type=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oppins" pitchFamily="2" charset="77"/>
              </a:rPr>
              <a:t>text&amp;attribute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=Client Success Director}}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-  Success Director</a:t>
            </a:r>
            <a:endParaRPr lang="en-US" sz="1800" dirty="0">
              <a:solidFill>
                <a:schemeClr val="tx1"/>
              </a:solidFill>
              <a:latin typeface="Poppins"/>
              <a:ea typeface="+mn-lt"/>
              <a:cs typeface="Poppins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{{type=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oppins" pitchFamily="2" charset="77"/>
              </a:rPr>
              <a:t>text&amp;attribute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oppins" pitchFamily="2" charset="77"/>
              </a:rPr>
              <a:t>=Sales Manager/Director}}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Poppins"/>
                <a:ea typeface="+mn-lt"/>
                <a:cs typeface="Poppins"/>
              </a:rPr>
              <a:t>-  Sales Manager</a:t>
            </a:r>
            <a:endParaRPr lang="en-US" sz="18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5400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2E01-E0E0-4E42-B1A5-0A5382D2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IL" sz="135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{{type=</a:t>
            </a:r>
            <a:r>
              <a:rPr lang="en-US" sz="1800" dirty="0" err="1">
                <a:solidFill>
                  <a:schemeClr val="accent1"/>
                </a:solidFill>
              </a:rPr>
              <a:t>text&amp;attribute</a:t>
            </a:r>
            <a:r>
              <a:rPr lang="en-US" sz="1800" dirty="0">
                <a:solidFill>
                  <a:schemeClr val="accent1"/>
                </a:solidFill>
              </a:rPr>
              <a:t>= </a:t>
            </a:r>
            <a:r>
              <a:rPr lang="en-US" sz="1800" dirty="0" err="1">
                <a:solidFill>
                  <a:schemeClr val="accent1"/>
                </a:solidFill>
              </a:rPr>
              <a:t>account_name</a:t>
            </a:r>
            <a:r>
              <a:rPr lang="en-US" sz="1800" dirty="0">
                <a:solidFill>
                  <a:schemeClr val="accent1"/>
                </a:solidFill>
              </a:rPr>
              <a:t>}}</a:t>
            </a:r>
            <a:br>
              <a:rPr lang="en-IL" sz="1350" dirty="0">
                <a:solidFill>
                  <a:schemeClr val="accent1"/>
                </a:solidFill>
              </a:rPr>
            </a:br>
            <a:endParaRPr lang="en-IL" sz="135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B2372-C7F7-FF4C-8C45-CE0CB00BA328}"/>
              </a:ext>
            </a:extLst>
          </p:cNvPr>
          <p:cNvSpPr/>
          <p:nvPr/>
        </p:nvSpPr>
        <p:spPr>
          <a:xfrm>
            <a:off x="1815415" y="1606400"/>
            <a:ext cx="3894616" cy="47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+mn-lt"/>
                <a:cs typeface="+mn-lt"/>
              </a:rPr>
              <a:t>{{type=</a:t>
            </a:r>
            <a:r>
              <a:rPr lang="en-US" sz="1800" dirty="0" err="1">
                <a:ea typeface="+mn-lt"/>
                <a:cs typeface="+mn-lt"/>
              </a:rPr>
              <a:t>text&amp;attribute</a:t>
            </a:r>
            <a:r>
              <a:rPr lang="en-US" sz="1800" dirty="0">
                <a:ea typeface="+mn-lt"/>
                <a:cs typeface="+mn-lt"/>
              </a:rPr>
              <a:t>=</a:t>
            </a:r>
            <a:r>
              <a:rPr lang="en-US" sz="1050" dirty="0"/>
              <a:t>Account Type</a:t>
            </a:r>
            <a:r>
              <a:rPr lang="en-US" sz="1800" dirty="0">
                <a:ea typeface="+mn-lt"/>
                <a:cs typeface="+mn-lt"/>
              </a:rPr>
              <a:t>}}</a:t>
            </a:r>
            <a:endParaRPr lang="en-IL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3DC56-7C1D-D247-86B4-9C0D750DF10A}"/>
              </a:ext>
            </a:extLst>
          </p:cNvPr>
          <p:cNvSpPr/>
          <p:nvPr/>
        </p:nvSpPr>
        <p:spPr>
          <a:xfrm>
            <a:off x="471901" y="1606400"/>
            <a:ext cx="1356900" cy="47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600" dirty="0">
              <a:solidFill>
                <a:schemeClr val="tx1"/>
              </a:solidFill>
            </a:endParaRPr>
          </a:p>
          <a:p>
            <a:pPr algn="ctr" rtl="1"/>
            <a:r>
              <a:rPr lang="en-US" sz="1600" dirty="0">
                <a:solidFill>
                  <a:schemeClr val="tx1"/>
                </a:solidFill>
              </a:rPr>
              <a:t>Account Type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IL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BEEB8-725B-1844-9292-9396BDCB33D3}"/>
              </a:ext>
            </a:extLst>
          </p:cNvPr>
          <p:cNvSpPr/>
          <p:nvPr/>
        </p:nvSpPr>
        <p:spPr>
          <a:xfrm>
            <a:off x="1815416" y="2085463"/>
            <a:ext cx="3894615" cy="47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+mn-lt"/>
                <a:cs typeface="+mn-lt"/>
              </a:rPr>
              <a:t>{{type=</a:t>
            </a:r>
            <a:r>
              <a:rPr lang="en-US" sz="1800" dirty="0" err="1">
                <a:ea typeface="+mn-lt"/>
                <a:cs typeface="+mn-lt"/>
              </a:rPr>
              <a:t>text&amp;attribute</a:t>
            </a:r>
            <a:r>
              <a:rPr lang="en-US" sz="1800" dirty="0">
                <a:ea typeface="+mn-lt"/>
                <a:cs typeface="+mn-lt"/>
              </a:rPr>
              <a:t>=</a:t>
            </a:r>
            <a:r>
              <a:rPr lang="en-US" sz="1050" dirty="0"/>
              <a:t>Company Domain</a:t>
            </a:r>
            <a:r>
              <a:rPr lang="en-US" sz="1800" dirty="0">
                <a:ea typeface="+mn-lt"/>
                <a:cs typeface="+mn-lt"/>
              </a:rPr>
              <a:t>}}</a:t>
            </a:r>
            <a:endParaRPr lang="en-IL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3658B1-622F-9742-B173-C78D8B4A7958}"/>
              </a:ext>
            </a:extLst>
          </p:cNvPr>
          <p:cNvSpPr/>
          <p:nvPr/>
        </p:nvSpPr>
        <p:spPr>
          <a:xfrm>
            <a:off x="471900" y="2087469"/>
            <a:ext cx="1356901" cy="47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Company Domain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C8F3BE-B1A0-9944-92A4-7005120BF31B}"/>
              </a:ext>
            </a:extLst>
          </p:cNvPr>
          <p:cNvSpPr/>
          <p:nvPr/>
        </p:nvSpPr>
        <p:spPr>
          <a:xfrm>
            <a:off x="5830991" y="3079329"/>
            <a:ext cx="3031635" cy="47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+mn-lt"/>
                <a:cs typeface="+mn-lt"/>
              </a:rPr>
              <a:t>{{type=</a:t>
            </a:r>
            <a:r>
              <a:rPr lang="en-US" sz="1800" dirty="0" err="1">
                <a:ea typeface="+mn-lt"/>
                <a:cs typeface="+mn-lt"/>
              </a:rPr>
              <a:t>text&amp;attribute</a:t>
            </a:r>
            <a:r>
              <a:rPr lang="en-US" sz="1800" dirty="0">
                <a:ea typeface="+mn-lt"/>
                <a:cs typeface="+mn-lt"/>
              </a:rPr>
              <a:t>=</a:t>
            </a:r>
            <a:r>
              <a:rPr lang="en-US" sz="1800" dirty="0"/>
              <a:t>Contract Value</a:t>
            </a:r>
            <a:r>
              <a:rPr lang="en-US" sz="1800" dirty="0">
                <a:ea typeface="+mn-lt"/>
                <a:cs typeface="+mn-lt"/>
              </a:rPr>
              <a:t>}}</a:t>
            </a:r>
            <a:endParaRPr lang="en-IL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B175E7-3B64-CA42-8A47-D3881AFCC737}"/>
              </a:ext>
            </a:extLst>
          </p:cNvPr>
          <p:cNvSpPr/>
          <p:nvPr/>
        </p:nvSpPr>
        <p:spPr>
          <a:xfrm>
            <a:off x="3172317" y="3079329"/>
            <a:ext cx="2672061" cy="47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Contract Value</a:t>
            </a:r>
            <a:endParaRPr lang="en-IL" sz="1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1D1F7E-6554-0549-8C58-4065C0C91752}"/>
              </a:ext>
            </a:extLst>
          </p:cNvPr>
          <p:cNvSpPr/>
          <p:nvPr/>
        </p:nvSpPr>
        <p:spPr>
          <a:xfrm>
            <a:off x="5830991" y="3559889"/>
            <a:ext cx="3031635" cy="47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+mn-lt"/>
                <a:cs typeface="+mn-lt"/>
              </a:rPr>
              <a:t>{{type=</a:t>
            </a:r>
            <a:r>
              <a:rPr lang="en-US" sz="1800" dirty="0" err="1">
                <a:ea typeface="+mn-lt"/>
                <a:cs typeface="+mn-lt"/>
              </a:rPr>
              <a:t>text&amp;attribute</a:t>
            </a:r>
            <a:r>
              <a:rPr lang="en-US" sz="1800" dirty="0">
                <a:ea typeface="+mn-lt"/>
                <a:cs typeface="+mn-lt"/>
              </a:rPr>
              <a:t>=</a:t>
            </a:r>
            <a:r>
              <a:rPr lang="en-US" sz="1800" dirty="0"/>
              <a:t>Contract Start Date</a:t>
            </a:r>
            <a:r>
              <a:rPr lang="en-US" sz="1800" dirty="0">
                <a:ea typeface="+mn-lt"/>
                <a:cs typeface="+mn-lt"/>
              </a:rPr>
              <a:t>}}</a:t>
            </a:r>
            <a:endParaRPr lang="en-IL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4271FD-BF97-3B42-8BAC-D507A6EF0C95}"/>
              </a:ext>
            </a:extLst>
          </p:cNvPr>
          <p:cNvSpPr/>
          <p:nvPr/>
        </p:nvSpPr>
        <p:spPr>
          <a:xfrm>
            <a:off x="3172316" y="3559889"/>
            <a:ext cx="2672061" cy="47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Contract Start Date</a:t>
            </a:r>
            <a:endParaRPr lang="en-IL" sz="18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86E17D-4A7C-8A48-A315-6DABC6FE31FC}"/>
              </a:ext>
            </a:extLst>
          </p:cNvPr>
          <p:cNvSpPr/>
          <p:nvPr/>
        </p:nvSpPr>
        <p:spPr>
          <a:xfrm>
            <a:off x="5830991" y="4038952"/>
            <a:ext cx="3031635" cy="47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+mn-lt"/>
                <a:cs typeface="+mn-lt"/>
              </a:rPr>
              <a:t>{{type=</a:t>
            </a:r>
            <a:r>
              <a:rPr lang="en-US" sz="1800" dirty="0" err="1">
                <a:ea typeface="+mn-lt"/>
                <a:cs typeface="+mn-lt"/>
              </a:rPr>
              <a:t>text&amp;attribute</a:t>
            </a:r>
            <a:r>
              <a:rPr lang="en-US" sz="1800" dirty="0">
                <a:ea typeface="+mn-lt"/>
                <a:cs typeface="+mn-lt"/>
              </a:rPr>
              <a:t>=Contract Renewal Date}}</a:t>
            </a:r>
            <a:endParaRPr lang="en-IL" sz="1800" dirty="0">
              <a:ea typeface="+mn-lt"/>
              <a:cs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EFA3F7-8D17-7041-8133-14CAF5FD6367}"/>
              </a:ext>
            </a:extLst>
          </p:cNvPr>
          <p:cNvSpPr/>
          <p:nvPr/>
        </p:nvSpPr>
        <p:spPr>
          <a:xfrm>
            <a:off x="3172316" y="4038952"/>
            <a:ext cx="2672062" cy="47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Contract Renewal Date</a:t>
            </a:r>
            <a:endParaRPr lang="en-IL" sz="18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2CB17-3DD7-2745-90BD-F9B5CF7AF93A}"/>
              </a:ext>
            </a:extLst>
          </p:cNvPr>
          <p:cNvSpPr txBox="1"/>
          <p:nvPr/>
        </p:nvSpPr>
        <p:spPr>
          <a:xfrm>
            <a:off x="471900" y="906159"/>
            <a:ext cx="18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000" b="1" dirty="0"/>
              <a:t>General</a:t>
            </a:r>
            <a:endParaRPr lang="en-IL" sz="1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B3D07B-A64C-7F45-8169-C3FA6B41E501}"/>
              </a:ext>
            </a:extLst>
          </p:cNvPr>
          <p:cNvSpPr txBox="1"/>
          <p:nvPr/>
        </p:nvSpPr>
        <p:spPr>
          <a:xfrm>
            <a:off x="6254157" y="2595321"/>
            <a:ext cx="18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000" b="1" dirty="0"/>
              <a:t>Contract</a:t>
            </a:r>
            <a:endParaRPr lang="en-IL" sz="1800" b="1" dirty="0"/>
          </a:p>
        </p:txBody>
      </p:sp>
      <p:sp>
        <p:nvSpPr>
          <p:cNvPr id="17" name="Google Shape;465;p83">
            <a:extLst>
              <a:ext uri="{FF2B5EF4-FFF2-40B4-BE49-F238E27FC236}">
                <a16:creationId xmlns:a16="http://schemas.microsoft.com/office/drawing/2014/main" id="{03560C46-6B0F-C986-0557-EC3E86619749}"/>
              </a:ext>
            </a:extLst>
          </p:cNvPr>
          <p:cNvSpPr txBox="1">
            <a:spLocks/>
          </p:cNvSpPr>
          <p:nvPr/>
        </p:nvSpPr>
        <p:spPr>
          <a:xfrm>
            <a:off x="382227" y="184586"/>
            <a:ext cx="6964582" cy="69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oppins"/>
              <a:buNone/>
              <a:defRPr sz="2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375" dirty="0">
                <a:solidFill>
                  <a:schemeClr val="accent1"/>
                </a:solidFill>
                <a:ea typeface="Nanum Pen Script"/>
                <a:sym typeface="Nanum Pen Script"/>
              </a:rPr>
              <a:t>Business Overview</a:t>
            </a:r>
            <a:endParaRPr lang="en-US" sz="3375" dirty="0">
              <a:solidFill>
                <a:schemeClr val="accent1"/>
              </a:solidFill>
              <a:ea typeface="Nanum Pen Script"/>
            </a:endParaRPr>
          </a:p>
        </p:txBody>
      </p:sp>
    </p:spTree>
    <p:extLst>
      <p:ext uri="{BB962C8B-B14F-4D97-AF65-F5344CB8AC3E}">
        <p14:creationId xmlns:p14="http://schemas.microsoft.com/office/powerpoint/2010/main" val="221791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3375" dirty="0">
                <a:solidFill>
                  <a:schemeClr val="accent1"/>
                </a:solidFill>
              </a:rPr>
              <a:t>Business Objectives</a:t>
            </a:r>
            <a:endParaRPr lang="en-US" sz="3375" dirty="0">
              <a:solidFill>
                <a:schemeClr val="accent1"/>
              </a:solidFill>
            </a:endParaRPr>
          </a:p>
        </p:txBody>
      </p:sp>
      <p:graphicFrame>
        <p:nvGraphicFramePr>
          <p:cNvPr id="13" name="{{field-key=objective}}">
            <a:extLst>
              <a:ext uri="{FF2B5EF4-FFF2-40B4-BE49-F238E27FC236}">
                <a16:creationId xmlns:a16="http://schemas.microsoft.com/office/drawing/2014/main" id="{4D756557-B8AF-E840-BA62-6C2EFF5D8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286876"/>
              </p:ext>
            </p:extLst>
          </p:nvPr>
        </p:nvGraphicFramePr>
        <p:xfrm>
          <a:off x="325315" y="1107830"/>
          <a:ext cx="8383530" cy="1539030"/>
        </p:xfrm>
        <a:graphic>
          <a:graphicData uri="http://schemas.openxmlformats.org/drawingml/2006/table">
            <a:tbl>
              <a:tblPr/>
              <a:tblGrid>
                <a:gridCol w="130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527">
                  <a:extLst>
                    <a:ext uri="{9D8B030D-6E8A-4147-A177-3AD203B41FA5}">
                      <a16:colId xmlns:a16="http://schemas.microsoft.com/office/drawing/2014/main" val="3592882833"/>
                    </a:ext>
                  </a:extLst>
                </a:gridCol>
                <a:gridCol w="1087684">
                  <a:extLst>
                    <a:ext uri="{9D8B030D-6E8A-4147-A177-3AD203B41FA5}">
                      <a16:colId xmlns:a16="http://schemas.microsoft.com/office/drawing/2014/main" val="9812774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lvl="1" algn="ctr" rtl="1">
                        <a:defRPr sz="1800"/>
                      </a:pPr>
                      <a:r>
                        <a:rPr sz="1200" dirty="0">
                          <a:solidFill>
                            <a:schemeClr val="bg1"/>
                          </a:solidFill>
                        </a:rPr>
                        <a:t>
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0" marR="0" marT="0" marB="0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1">
                        <a:defRPr sz="1800"/>
                      </a:pPr>
                      <a:r>
                        <a:rPr lang="en-IL" sz="1200" dirty="0">
                          <a:solidFill>
                            <a:schemeClr val="bg1"/>
                          </a:solidFill>
                        </a:rPr>
                        <a:t>
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Descriptio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1">
                        <a:defRPr sz="1800"/>
                      </a:pPr>
                      <a:r>
                        <a:rPr sz="1200" dirty="0">
                          <a:solidFill>
                            <a:schemeClr val="bg1"/>
                          </a:solidFill>
                        </a:rPr>
                        <a:t>
Created B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1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Updated By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Created At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Updated At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50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latin typeface="Arial"/>
                        </a:rPr>
                        <a:t>{{title}}</a:t>
                      </a:r>
                    </a:p>
                    <a:p>
                      <a:pPr marR="0" lvl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defRPr sz="1800"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{{description}}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{{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created_by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}}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{{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updated_by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}}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{{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created_at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}}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{{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updated_at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}}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04387"/>
                  </a:ext>
                </a:extLst>
              </a:tr>
              <a:tr h="44175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{{type=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</a:rPr>
                        <a:t>table&amp;entity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=objective}} </a:t>
                      </a:r>
                      <a:endParaRPr lang="en-IL" sz="1200">
                        <a:solidFill>
                          <a:schemeClr val="bg1"/>
                        </a:solidFill>
                      </a:endParaRPr>
                    </a:p>
                    <a:p>
                      <a:pPr marR="0" lvl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defRPr sz="1800"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/>
                      </a:pP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/>
                      </a:pP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/>
                      </a:pP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4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94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7"/>
          <p:cNvSpPr txBox="1">
            <a:spLocks noGrp="1"/>
          </p:cNvSpPr>
          <p:nvPr>
            <p:ph type="title"/>
          </p:nvPr>
        </p:nvSpPr>
        <p:spPr>
          <a:xfrm>
            <a:off x="462754" y="206680"/>
            <a:ext cx="4564171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endParaRPr sz="5000" dirty="0"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algn="l">
              <a:lnSpc>
                <a:spcPct val="150000"/>
              </a:lnSpc>
            </a:pPr>
            <a:r>
              <a:rPr lang="en" sz="3375" dirty="0">
                <a:solidFill>
                  <a:schemeClr val="accent1"/>
                </a:solidFill>
              </a:rPr>
              <a:t>Usage &amp; Adoption</a:t>
            </a:r>
            <a:endParaRPr sz="3375" dirty="0">
              <a:solidFill>
                <a:schemeClr val="accent1"/>
              </a:solidFill>
            </a:endParaRPr>
          </a:p>
          <a:p>
            <a:pPr algn="l">
              <a:spcBef>
                <a:spcPts val="1600"/>
              </a:spcBef>
            </a:pPr>
            <a:endParaRPr sz="5000"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511" name="Google Shape;511;p87"/>
          <p:cNvSpPr txBox="1"/>
          <p:nvPr/>
        </p:nvSpPr>
        <p:spPr>
          <a:xfrm>
            <a:off x="5768475" y="536426"/>
            <a:ext cx="3038400" cy="1800463"/>
          </a:xfrm>
          <a:prstGeom prst="rect">
            <a:avLst/>
          </a:prstGeom>
          <a:solidFill>
            <a:schemeClr val="accent3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500" b="1" u="sng" dirty="0">
                <a:ea typeface="+mn-lt"/>
                <a:cs typeface="+mn-lt"/>
              </a:rPr>
              <a:t>Weekly/Monthly</a:t>
            </a:r>
            <a:r>
              <a:rPr lang="en" sz="1500" b="1" u="sng" dirty="0">
                <a:ea typeface="+mn-lt"/>
                <a:cs typeface="+mn-lt"/>
                <a:sym typeface="Poppins"/>
              </a:rPr>
              <a:t> Average Usage </a:t>
            </a:r>
            <a:endParaRPr lang="en-US" sz="1050" dirty="0"/>
          </a:p>
          <a:p>
            <a:pPr algn="ctr"/>
            <a:endParaRPr lang="en" sz="1500" b="1" u="sng" dirty="0">
              <a:ea typeface="+mn-lt"/>
              <a:cs typeface="+mn-lt"/>
              <a:sym typeface="Poppins"/>
            </a:endParaRPr>
          </a:p>
          <a:p>
            <a:pPr marL="214313" indent="-214313" algn="ctr">
              <a:buFont typeface="Arial"/>
              <a:buChar char="•"/>
            </a:pPr>
            <a:r>
              <a:rPr lang="en" sz="1500" dirty="0">
                <a:ea typeface="+mn-lt"/>
                <a:cs typeface="+mn-lt"/>
                <a:sym typeface="Poppins"/>
              </a:rPr>
              <a:t>Start of Period: 79%</a:t>
            </a:r>
            <a:endParaRPr lang="en" sz="1050" dirty="0">
              <a:sym typeface="Poppins"/>
            </a:endParaRPr>
          </a:p>
          <a:p>
            <a:pPr marL="214313" indent="-214313" algn="ctr">
              <a:buFont typeface="Arial"/>
              <a:buChar char="•"/>
            </a:pPr>
            <a:r>
              <a:rPr lang="en" sz="1500" dirty="0">
                <a:ea typeface="+mn-lt"/>
                <a:cs typeface="+mn-lt"/>
                <a:sym typeface="Poppins"/>
              </a:rPr>
              <a:t>End of Period: 93%</a:t>
            </a:r>
            <a:endParaRPr lang="en" sz="1050" dirty="0">
              <a:sym typeface="Poppins"/>
            </a:endParaRPr>
          </a:p>
          <a:p>
            <a:pPr marL="214313" indent="-214313" algn="ctr">
              <a:buFont typeface="Arial"/>
              <a:buChar char="•"/>
            </a:pPr>
            <a:r>
              <a:rPr lang="en" sz="1500" dirty="0">
                <a:ea typeface="+mn-lt"/>
                <a:cs typeface="+mn-lt"/>
                <a:sym typeface="Poppins"/>
              </a:rPr>
              <a:t>Goal for Period: 90%</a:t>
            </a:r>
            <a:endParaRPr lang="en" sz="1050" dirty="0">
              <a:sym typeface="Poppins"/>
            </a:endParaRPr>
          </a:p>
          <a:p>
            <a:endParaRPr lang="en" sz="1500" dirty="0">
              <a:solidFill>
                <a:schemeClr val="accent4"/>
              </a:solidFill>
              <a:latin typeface="Arial"/>
              <a:ea typeface="Poppins"/>
              <a:cs typeface="Arial"/>
            </a:endParaRPr>
          </a:p>
        </p:txBody>
      </p:sp>
      <p:sp>
        <p:nvSpPr>
          <p:cNvPr id="513" name="Google Shape;513;p87"/>
          <p:cNvSpPr txBox="1"/>
          <p:nvPr/>
        </p:nvSpPr>
        <p:spPr>
          <a:xfrm>
            <a:off x="5768475" y="2680177"/>
            <a:ext cx="3038400" cy="1923573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500" dirty="0">
                <a:cs typeface="Arial"/>
              </a:rPr>
              <a:t>Notes:</a:t>
            </a:r>
          </a:p>
          <a:p>
            <a:endParaRPr lang="en" sz="1500" dirty="0">
              <a:ea typeface="+mn-lt"/>
              <a:cs typeface="+mn-lt"/>
            </a:endParaRPr>
          </a:p>
          <a:p>
            <a:r>
              <a:rPr lang="en" sz="1500" dirty="0">
                <a:ea typeface="+mn-lt"/>
                <a:cs typeface="+mn-lt"/>
              </a:rPr>
              <a:t>Spoke with Mia on 3/3, she stated that new hires were being trained with focus on utilization.</a:t>
            </a:r>
            <a:endParaRPr lang="en" sz="1050" dirty="0"/>
          </a:p>
          <a:p>
            <a:endParaRPr lang="en" sz="1900" dirty="0">
              <a:cs typeface="Arial"/>
            </a:endParaRPr>
          </a:p>
          <a:p>
            <a:endParaRPr sz="19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8BF42D-1F22-2C40-93B3-A962387BE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56437"/>
              </p:ext>
            </p:extLst>
          </p:nvPr>
        </p:nvGraphicFramePr>
        <p:xfrm>
          <a:off x="412650" y="1066800"/>
          <a:ext cx="5184586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10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59233-F88D-9C18-E57E-6B64E65C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00713"/>
            <a:ext cx="7880100" cy="3585587"/>
          </a:xfrm>
        </p:spPr>
        <p:txBody>
          <a:bodyPr/>
          <a:lstStyle/>
          <a:p>
            <a:pPr marL="1397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Q3 - Current Status </a:t>
            </a:r>
          </a:p>
          <a:p>
            <a:pPr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Currently Open Tickets - 12</a:t>
            </a:r>
          </a:p>
          <a:p>
            <a:pPr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Tickets Closed this Month – 8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2 Additional Tickets in Review or Testing</a:t>
            </a:r>
          </a:p>
          <a:p>
            <a:pPr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New Tickets added – 9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Area of concern – Needs Additional Investigation</a:t>
            </a:r>
          </a:p>
          <a:p>
            <a:pPr fontAlgn="base"/>
            <a:r>
              <a:rPr lang="en-US" sz="1600" dirty="0">
                <a:latin typeface="Poppins" pitchFamily="2" charset="77"/>
              </a:rPr>
              <a:t>Team still currently operating at 75% capacity</a:t>
            </a:r>
          </a:p>
          <a:p>
            <a:pPr marL="0" indent="0" fontAlgn="base">
              <a:buNone/>
            </a:pPr>
            <a:endParaRPr lang="en-US" sz="1600" b="1" i="0" u="sng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pPr marL="139700" indent="0" fontAlgn="base">
              <a:buNone/>
            </a:pPr>
            <a:r>
              <a:rPr lang="en-US" sz="1600" b="1" i="0" u="sng" dirty="0">
                <a:solidFill>
                  <a:srgbClr val="000000"/>
                </a:solidFill>
                <a:effectLst/>
                <a:latin typeface="Poppins" pitchFamily="2" charset="77"/>
              </a:rPr>
              <a:t>Action Plan Update: </a:t>
            </a:r>
            <a:endParaRPr lang="en-US" sz="1600" b="0" dirty="0">
              <a:effectLst/>
            </a:endParaRPr>
          </a:p>
          <a:p>
            <a:pPr fontAlgn="base"/>
            <a:r>
              <a:rPr lang="en-US" sz="1600" dirty="0">
                <a:latin typeface="Poppins" pitchFamily="2" charset="77"/>
              </a:rPr>
              <a:t>New Permanent Development Resources to start by EOQ – Offer Accepted</a:t>
            </a:r>
          </a:p>
          <a:p>
            <a:pPr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Contract Resources Being Added to Sustaining Engineering Team Next Month</a:t>
            </a:r>
          </a:p>
          <a:p>
            <a:endParaRPr lang="en-US" sz="1600" dirty="0"/>
          </a:p>
        </p:txBody>
      </p:sp>
      <p:sp>
        <p:nvSpPr>
          <p:cNvPr id="495" name="Google Shape;495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3375" dirty="0">
                <a:solidFill>
                  <a:schemeClr val="accent1"/>
                </a:solidFill>
              </a:rPr>
              <a:t>Support Status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F874D-E420-A8DA-2903-9FE99FEEE1A8}"/>
              </a:ext>
            </a:extLst>
          </p:cNvPr>
          <p:cNvSpPr/>
          <p:nvPr/>
        </p:nvSpPr>
        <p:spPr>
          <a:xfrm rot="20124876">
            <a:off x="2038932" y="1709060"/>
            <a:ext cx="5066136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29967"/>
                  </a:schemeClr>
                </a:solidFill>
                <a:effectLst>
                  <a:outerShdw sx="1000" sy="1000" algn="tl" rotWithShape="0">
                    <a:schemeClr val="accent2"/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69843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3375" dirty="0">
                <a:solidFill>
                  <a:schemeClr val="accent1"/>
                </a:solidFill>
              </a:rPr>
              <a:t>Roadmap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282A47-941A-03AA-E167-67F81A0BA9A5}"/>
              </a:ext>
            </a:extLst>
          </p:cNvPr>
          <p:cNvGrpSpPr/>
          <p:nvPr/>
        </p:nvGrpSpPr>
        <p:grpSpPr>
          <a:xfrm>
            <a:off x="3079104" y="731350"/>
            <a:ext cx="5712701" cy="4092576"/>
            <a:chOff x="3079104" y="731350"/>
            <a:chExt cx="5712701" cy="40925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87F2A4-AE40-AD1E-F406-8C747CF86DCA}"/>
                </a:ext>
              </a:extLst>
            </p:cNvPr>
            <p:cNvSpPr/>
            <p:nvPr/>
          </p:nvSpPr>
          <p:spPr>
            <a:xfrm>
              <a:off x="3079104" y="731350"/>
              <a:ext cx="5712701" cy="409257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ow To Create a Product Roadmap (Product Roadmap Templates)">
              <a:extLst>
                <a:ext uri="{FF2B5EF4-FFF2-40B4-BE49-F238E27FC236}">
                  <a16:creationId xmlns:a16="http://schemas.microsoft.com/office/drawing/2014/main" id="{09F78542-6019-CD79-2BB1-313ECC02C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5"/>
            <a:stretch/>
          </p:blipFill>
          <p:spPr bwMode="auto">
            <a:xfrm>
              <a:off x="3303904" y="921670"/>
              <a:ext cx="5211098" cy="3697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2F2FAB-40FD-4E70-FF8B-E77A43BAAE2B}"/>
              </a:ext>
            </a:extLst>
          </p:cNvPr>
          <p:cNvSpPr txBox="1"/>
          <p:nvPr/>
        </p:nvSpPr>
        <p:spPr>
          <a:xfrm>
            <a:off x="463463" y="1418989"/>
            <a:ext cx="26300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Highlights</a:t>
            </a:r>
          </a:p>
          <a:p>
            <a:endParaRPr lang="en-US" dirty="0"/>
          </a:p>
          <a:p>
            <a:r>
              <a:rPr lang="en-US" b="1" u="sng" dirty="0"/>
              <a:t>On Track:</a:t>
            </a:r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Premise Backup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Ticketing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</a:t>
            </a:r>
          </a:p>
          <a:p>
            <a:endParaRPr lang="en-US" dirty="0"/>
          </a:p>
          <a:p>
            <a:r>
              <a:rPr lang="en-US" b="1" u="sng" dirty="0"/>
              <a:t>At Risk: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Pricing Review –          Plan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Report -   Plan Needed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1C358-F314-3C68-BF9C-F2FD5793E9FB}"/>
              </a:ext>
            </a:extLst>
          </p:cNvPr>
          <p:cNvSpPr/>
          <p:nvPr/>
        </p:nvSpPr>
        <p:spPr>
          <a:xfrm rot="20124876">
            <a:off x="2038932" y="1709060"/>
            <a:ext cx="5066136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29967"/>
                  </a:schemeClr>
                </a:solidFill>
                <a:effectLst>
                  <a:outerShdw sx="1000" sy="1000" algn="tl" rotWithShape="0">
                    <a:schemeClr val="accent2"/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64459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3375" dirty="0">
                <a:solidFill>
                  <a:schemeClr val="accent1"/>
                </a:solidFill>
              </a:rPr>
              <a:t>Action Items &amp; Follow-Up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E5EA2-F0ED-024A-3C9D-7ACDF3B9C44C}"/>
              </a:ext>
            </a:extLst>
          </p:cNvPr>
          <p:cNvSpPr txBox="1"/>
          <p:nvPr/>
        </p:nvSpPr>
        <p:spPr>
          <a:xfrm>
            <a:off x="3543300" y="2400300"/>
            <a:ext cx="20574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EE090E-0F84-C512-6592-F2BFB0BD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00713"/>
            <a:ext cx="7880100" cy="3585587"/>
          </a:xfrm>
        </p:spPr>
        <p:txBody>
          <a:bodyPr/>
          <a:lstStyle/>
          <a:p>
            <a:pPr marL="1397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Follow Up:</a:t>
            </a:r>
          </a:p>
          <a:p>
            <a:pPr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Ross – Update Status on New Hire Training</a:t>
            </a:r>
          </a:p>
          <a:p>
            <a:pPr lvl="1" fontAlgn="base"/>
            <a:r>
              <a:rPr lang="en-US" sz="1600" dirty="0">
                <a:solidFill>
                  <a:schemeClr val="tx1"/>
                </a:solidFill>
                <a:latin typeface="Poppins" pitchFamily="2" charset="77"/>
              </a:rPr>
              <a:t>Due EOM</a:t>
            </a:r>
            <a:endParaRPr lang="en-US" sz="1600" b="0" i="0" u="none" strike="noStrike" dirty="0">
              <a:solidFill>
                <a:schemeClr val="tx1"/>
              </a:solidFill>
              <a:effectLst/>
              <a:latin typeface="Poppins" pitchFamily="2" charset="77"/>
            </a:endParaRPr>
          </a:p>
          <a:p>
            <a:pPr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Phoebe – Contractor Status Update for Dev Team</a:t>
            </a:r>
          </a:p>
          <a:p>
            <a:pPr lvl="1" fontAlgn="base"/>
            <a:r>
              <a:rPr lang="en-US" sz="1600" dirty="0">
                <a:solidFill>
                  <a:schemeClr val="tx1"/>
                </a:solidFill>
                <a:latin typeface="Poppins" pitchFamily="2" charset="77"/>
              </a:rPr>
              <a:t>Due EOM</a:t>
            </a:r>
            <a:endParaRPr lang="en-US" sz="1600" b="0" i="0" u="none" strike="noStrike" dirty="0">
              <a:solidFill>
                <a:schemeClr val="tx1"/>
              </a:solidFill>
              <a:effectLst/>
              <a:latin typeface="Poppins" pitchFamily="2" charset="77"/>
            </a:endParaRPr>
          </a:p>
          <a:p>
            <a:pPr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Rachel – Current Status Update on SEO Project</a:t>
            </a:r>
          </a:p>
          <a:p>
            <a:pPr lvl="1" fontAlgn="base"/>
            <a:r>
              <a:rPr lang="en-US" sz="1600" dirty="0">
                <a:solidFill>
                  <a:schemeClr val="tx1"/>
                </a:solidFill>
                <a:latin typeface="Poppins" pitchFamily="2" charset="77"/>
              </a:rPr>
              <a:t>Due EOM</a:t>
            </a:r>
          </a:p>
          <a:p>
            <a:pPr marL="0" indent="0" fontAlgn="base">
              <a:buNone/>
            </a:pPr>
            <a:endParaRPr lang="en-US" sz="1600" b="1" i="0" u="sng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pPr marL="139700" indent="0" fontAlgn="base">
              <a:buNone/>
            </a:pPr>
            <a:r>
              <a:rPr lang="en-US" sz="1600" b="1" i="0" u="sng" dirty="0">
                <a:solidFill>
                  <a:srgbClr val="000000"/>
                </a:solidFill>
                <a:effectLst/>
                <a:latin typeface="Poppins" pitchFamily="2" charset="77"/>
              </a:rPr>
              <a:t>Action Item: </a:t>
            </a:r>
            <a:endParaRPr lang="en-US" sz="1600" b="0" dirty="0">
              <a:effectLst/>
            </a:endParaRPr>
          </a:p>
          <a:p>
            <a:pPr fontAlgn="base"/>
            <a:r>
              <a:rPr lang="en-US" sz="1600" dirty="0">
                <a:latin typeface="Poppins" pitchFamily="2" charset="77"/>
              </a:rPr>
              <a:t>Joey – Schedule Next QBR with Expanded Management Team</a:t>
            </a:r>
          </a:p>
          <a:p>
            <a:pPr lvl="1" fontAlgn="base"/>
            <a:r>
              <a:rPr lang="en-US" sz="1600" dirty="0">
                <a:latin typeface="Poppins" pitchFamily="2" charset="77"/>
              </a:rPr>
              <a:t>Next Week</a:t>
            </a:r>
          </a:p>
          <a:p>
            <a:pPr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Chandler – Arrange Demo of new Report Builder Functionality</a:t>
            </a:r>
          </a:p>
          <a:p>
            <a:pPr lvl="1" fontAlgn="base"/>
            <a:r>
              <a:rPr lang="en-US" sz="1600" dirty="0">
                <a:latin typeface="Poppins" pitchFamily="2" charset="77"/>
              </a:rPr>
              <a:t>Next Week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6EB54-DA59-50E8-5341-8DEDE1E82D23}"/>
              </a:ext>
            </a:extLst>
          </p:cNvPr>
          <p:cNvSpPr/>
          <p:nvPr/>
        </p:nvSpPr>
        <p:spPr>
          <a:xfrm rot="20124876">
            <a:off x="2038932" y="1709060"/>
            <a:ext cx="5066136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29967"/>
                  </a:schemeClr>
                </a:solidFill>
                <a:effectLst>
                  <a:outerShdw sx="1000" sy="1000" algn="tl" rotWithShape="0">
                    <a:schemeClr val="accent2"/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804096793"/>
      </p:ext>
    </p:extLst>
  </p:cSld>
  <p:clrMapOvr>
    <a:masterClrMapping/>
  </p:clrMapOvr>
</p:sld>
</file>

<file path=ppt/theme/theme1.xml><?xml version="1.0" encoding="utf-8"?>
<a:theme xmlns:a="http://schemas.openxmlformats.org/drawingml/2006/main" name="Totango Theme 2022">
  <a:themeElements>
    <a:clrScheme name="Office">
      <a:dk1>
        <a:srgbClr val="191A1B"/>
      </a:dk1>
      <a:lt1>
        <a:srgbClr val="FFFFFF"/>
      </a:lt1>
      <a:dk2>
        <a:srgbClr val="191A1B"/>
      </a:dk2>
      <a:lt2>
        <a:srgbClr val="F0EFEC"/>
      </a:lt2>
      <a:accent1>
        <a:srgbClr val="26DB93"/>
      </a:accent1>
      <a:accent2>
        <a:srgbClr val="5016BD"/>
      </a:accent2>
      <a:accent3>
        <a:srgbClr val="F6C14F"/>
      </a:accent3>
      <a:accent4>
        <a:srgbClr val="FF856A"/>
      </a:accent4>
      <a:accent5>
        <a:srgbClr val="2B0770"/>
      </a:accent5>
      <a:accent6>
        <a:srgbClr val="B6B6B6"/>
      </a:accent6>
      <a:hlink>
        <a:srgbClr val="26DB9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505</Words>
  <Application>Microsoft Macintosh PowerPoint</Application>
  <PresentationFormat>On-screen Show (16:9)</PresentationFormat>
  <Paragraphs>107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Nanum Pen Script</vt:lpstr>
      <vt:lpstr>Inter</vt:lpstr>
      <vt:lpstr>Arial</vt:lpstr>
      <vt:lpstr>Montserrat Light</vt:lpstr>
      <vt:lpstr>Calibri</vt:lpstr>
      <vt:lpstr>Poppins</vt:lpstr>
      <vt:lpstr>Helvetica Neue</vt:lpstr>
      <vt:lpstr>Totango Theme 2022</vt:lpstr>
      <vt:lpstr>{{type=text&amp;attribute= account_name}}   Business Review Presentation</vt:lpstr>
      <vt:lpstr>Agenda</vt:lpstr>
      <vt:lpstr>Welcome &amp; Introductions</vt:lpstr>
      <vt:lpstr> {{type=text&amp;attribute= account_name}} </vt:lpstr>
      <vt:lpstr>Business Objectives</vt:lpstr>
      <vt:lpstr> Usage &amp; Adoption </vt:lpstr>
      <vt:lpstr>Support Status</vt:lpstr>
      <vt:lpstr>Roadmap</vt:lpstr>
      <vt:lpstr>Action Items &amp; Follow-Up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{{type=text&amp;attribute= account_name}}   Business Review Presentation</dc:title>
  <cp:lastModifiedBy>Brittany Reichwald</cp:lastModifiedBy>
  <cp:revision>9</cp:revision>
  <dcterms:modified xsi:type="dcterms:W3CDTF">2023-01-26T20:16:08Z</dcterms:modified>
</cp:coreProperties>
</file>